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6" r:id="rId1"/>
  </p:sldMasterIdLst>
  <p:notesMasterIdLst>
    <p:notesMasterId r:id="rId10"/>
  </p:notesMasterIdLst>
  <p:handoutMasterIdLst>
    <p:handoutMasterId r:id="rId11"/>
  </p:handoutMasterIdLst>
  <p:sldIdLst>
    <p:sldId id="310" r:id="rId2"/>
    <p:sldId id="312" r:id="rId3"/>
    <p:sldId id="358" r:id="rId4"/>
    <p:sldId id="357" r:id="rId5"/>
    <p:sldId id="356" r:id="rId6"/>
    <p:sldId id="355" r:id="rId7"/>
    <p:sldId id="354" r:id="rId8"/>
    <p:sldId id="325" r:id="rId9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4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20F"/>
    <a:srgbClr val="EBF0F4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6395" autoAdjust="0"/>
  </p:normalViewPr>
  <p:slideViewPr>
    <p:cSldViewPr snapToGrid="0" snapToObjects="1">
      <p:cViewPr varScale="1">
        <p:scale>
          <a:sx n="102" d="100"/>
          <a:sy n="102" d="100"/>
        </p:scale>
        <p:origin x="126" y="72"/>
      </p:cViewPr>
      <p:guideLst>
        <p:guide orient="horz" pos="524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0" y="-45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292" y="13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20.05.2025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Bundesministerium für Frauen, Wissenschaft und Forschu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00" y="499549"/>
            <a:ext cx="1475999" cy="325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20.05.2025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mit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-1" y="874800"/>
            <a:ext cx="9144001" cy="4268700"/>
          </a:xfrm>
          <a:prstGeom prst="rect">
            <a:avLst/>
          </a:prstGeom>
          <a:solidFill>
            <a:srgbClr val="EBF0F4"/>
          </a:solidFill>
          <a:ln>
            <a:solidFill>
              <a:srgbClr val="EBF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231900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250218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bmfwf.gv.at</a:t>
            </a:r>
          </a:p>
        </p:txBody>
      </p:sp>
      <p:pic>
        <p:nvPicPr>
          <p:cNvPr id="8" name="Grafik 7" descr="Bundesministerium für Frauen, Wissenschaft und Forschu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205200"/>
            <a:ext cx="2284005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95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links-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05350" y="1295998"/>
            <a:ext cx="3813175" cy="332640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6379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Text-links-Bild-u-Foto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05350" y="1295998"/>
            <a:ext cx="3813175" cy="305107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705351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e-AT" sz="1400" dirty="0"/>
              <a:t>Foto: XY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83180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_Marginalspalte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295999"/>
            <a:ext cx="5990589" cy="33264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789419" y="1295999"/>
            <a:ext cx="1729105" cy="3326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de-AT" dirty="0"/>
              <a:t>Text in Marginalspalte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61601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SmartArt-Platzhalter 5"/>
          <p:cNvSpPr>
            <a:spLocks noGrp="1"/>
          </p:cNvSpPr>
          <p:nvPr>
            <p:ph type="dgm" sz="quarter" idx="14"/>
          </p:nvPr>
        </p:nvSpPr>
        <p:spPr>
          <a:xfrm>
            <a:off x="539750" y="1295999"/>
            <a:ext cx="7978776" cy="3326400"/>
          </a:xfrm>
        </p:spPr>
        <p:txBody>
          <a:bodyPr/>
          <a:lstStyle/>
          <a:p>
            <a:r>
              <a:rPr lang="de-DE" smtClean="0"/>
              <a:t>Klicken Sie auf das Symbol, um die SmartArt-Grafik hinzuzufügen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617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07548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e-beliebig-2-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295999"/>
            <a:ext cx="3838575" cy="33264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295999"/>
            <a:ext cx="3838575" cy="33264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25894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936000"/>
            <a:ext cx="5389200" cy="1264276"/>
          </a:xfrm>
        </p:spPr>
        <p:txBody>
          <a:bodyPr/>
          <a:lstStyle>
            <a:lvl1pPr>
              <a:lnSpc>
                <a:spcPct val="11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780000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06174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ohne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40000" y="874800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1890000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bmfwf.gv.at</a:t>
            </a:r>
          </a:p>
        </p:txBody>
      </p:sp>
      <p:pic>
        <p:nvPicPr>
          <p:cNvPr id="7" name="Grafik 6" descr="Bundesministerium für Frauen, Wissenschaft und Forschu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205200"/>
            <a:ext cx="2284005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24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7978776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Folientitel und Datum in Fußzeile einfügen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11479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2-nebenei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706125" y="1295999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298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und-Marginal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5990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790526" y="1295999"/>
            <a:ext cx="1728000" cy="3380775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1200"/>
              </a:spcAft>
              <a:buNone/>
              <a:defRPr sz="1400"/>
            </a:lvl1pPr>
            <a:lvl2pPr indent="-252000">
              <a:lnSpc>
                <a:spcPts val="2400"/>
              </a:lnSpc>
              <a:spcAft>
                <a:spcPts val="1200"/>
              </a:spcAft>
              <a:defRPr/>
            </a:lvl2pPr>
            <a:lvl3pPr marL="755650" indent="-250825">
              <a:lnSpc>
                <a:spcPts val="2400"/>
              </a:lnSpc>
              <a:spcAft>
                <a:spcPts val="1200"/>
              </a:spcAft>
              <a:defRPr/>
            </a:lvl3pPr>
            <a:lvl4pPr marL="1044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AT" dirty="0"/>
              <a:t>Text in Marginalspalte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4069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118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305425" y="4314825"/>
            <a:ext cx="3213100" cy="307975"/>
          </a:xfrm>
          <a:solidFill>
            <a:schemeClr val="bg2"/>
          </a:solidFill>
        </p:spPr>
        <p:txBody>
          <a:bodyPr lIns="108000" rIns="108000" bIns="72000"/>
          <a:lstStyle>
            <a:lvl1pPr marL="0" indent="0">
              <a:buNone/>
              <a:defRPr sz="1400"/>
            </a:lvl1pPr>
          </a:lstStyle>
          <a:p>
            <a:pPr lvl="0"/>
            <a:r>
              <a:rPr lang="de-AT" dirty="0" err="1"/>
              <a:t>Fototext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2684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295998"/>
            <a:ext cx="3813175" cy="332640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8177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295998"/>
            <a:ext cx="3813175" cy="305107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e-AT" sz="1400" dirty="0"/>
              <a:t>Foto: XY</a:t>
            </a:r>
            <a:endParaRPr lang="de-AT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8638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788399"/>
            <a:ext cx="7978525" cy="43342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296000"/>
            <a:ext cx="7978525" cy="3327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88000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88000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bmfwf.gv.at</a:t>
            </a:r>
          </a:p>
        </p:txBody>
      </p:sp>
      <p:pic>
        <p:nvPicPr>
          <p:cNvPr id="8" name="Grafik 7" descr="Bundesministerium für Frauen, Wissenschaft und Forschung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205199"/>
            <a:ext cx="2284000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  <p:sldLayoutId id="2147483908" r:id="rId12"/>
    <p:sldLayoutId id="2147483909" r:id="rId13"/>
    <p:sldLayoutId id="2147483910" r:id="rId14"/>
    <p:sldLayoutId id="2147483911" r:id="rId15"/>
    <p:sldLayoutId id="2147483912" r:id="rId16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Font typeface="Arial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08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itchFamily="34" charset="0"/>
        <a:buChar char="–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anose="020B0604020202020204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hemma.bauer@bmfwf.gv.at" TargetMode="Externa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31900"/>
            <a:ext cx="7978526" cy="722160"/>
          </a:xfrm>
        </p:spPr>
        <p:txBody>
          <a:bodyPr/>
          <a:lstStyle/>
          <a:p>
            <a:r>
              <a:rPr lang="de-AT" dirty="0" smtClean="0"/>
              <a:t>National </a:t>
            </a:r>
            <a:r>
              <a:rPr lang="de-AT" dirty="0" err="1" smtClean="0"/>
              <a:t>Coordination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EPs in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health</a:t>
            </a:r>
            <a:r>
              <a:rPr lang="de-AT" dirty="0" smtClean="0"/>
              <a:t> </a:t>
            </a:r>
            <a:br>
              <a:rPr lang="de-AT" dirty="0" smtClean="0"/>
            </a:br>
            <a:r>
              <a:rPr lang="de-AT" dirty="0" err="1" smtClean="0"/>
              <a:t>area</a:t>
            </a:r>
            <a:r>
              <a:rPr lang="de-AT" dirty="0" smtClean="0"/>
              <a:t> in Austria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Enhancement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National </a:t>
            </a:r>
            <a:r>
              <a:rPr lang="de-AT" dirty="0" err="1" smtClean="0"/>
              <a:t>Platforms</a:t>
            </a:r>
            <a:r>
              <a:rPr lang="de-AT" dirty="0" smtClean="0"/>
              <a:t>/Advisory Boards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Hemma Bauer</a:t>
            </a:r>
            <a:endParaRPr lang="de-DE" dirty="0"/>
          </a:p>
          <a:p>
            <a:r>
              <a:rPr lang="de-DE" dirty="0" smtClean="0"/>
              <a:t>BMFWF</a:t>
            </a:r>
            <a:endParaRPr lang="de-DE" dirty="0"/>
          </a:p>
          <a:p>
            <a:r>
              <a:rPr lang="de-DE" dirty="0" smtClean="0"/>
              <a:t>Vienna</a:t>
            </a:r>
            <a:r>
              <a:rPr lang="de-DE" dirty="0" smtClean="0"/>
              <a:t>, 21</a:t>
            </a:r>
            <a:r>
              <a:rPr lang="de-DE" baseline="30000" dirty="0" smtClean="0"/>
              <a:t>st</a:t>
            </a:r>
            <a:r>
              <a:rPr lang="de-DE" dirty="0" smtClean="0"/>
              <a:t> May </a:t>
            </a:r>
            <a:r>
              <a:rPr lang="de-DE" dirty="0"/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4194197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572400"/>
            <a:ext cx="7978525" cy="432000"/>
          </a:xfrm>
        </p:spPr>
        <p:txBody>
          <a:bodyPr/>
          <a:lstStyle/>
          <a:p>
            <a:r>
              <a:rPr lang="de-AT" dirty="0" smtClean="0"/>
              <a:t>Austrian </a:t>
            </a:r>
            <a:r>
              <a:rPr lang="de-AT" dirty="0" err="1" smtClean="0"/>
              <a:t>Participation</a:t>
            </a:r>
            <a:r>
              <a:rPr lang="de-AT" dirty="0" smtClean="0"/>
              <a:t> in </a:t>
            </a:r>
            <a:r>
              <a:rPr lang="de-AT" dirty="0" err="1" smtClean="0"/>
              <a:t>co-funded</a:t>
            </a:r>
            <a:r>
              <a:rPr lang="de-AT" dirty="0" smtClean="0"/>
              <a:t> EPs in Health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540000" y="895546"/>
            <a:ext cx="8274062" cy="4247953"/>
          </a:xfrm>
        </p:spPr>
        <p:txBody>
          <a:bodyPr/>
          <a:lstStyle/>
          <a:p>
            <a:r>
              <a:rPr lang="de-AT" sz="1600" dirty="0" smtClean="0"/>
              <a:t>PARC (Assessment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Risk</a:t>
            </a:r>
            <a:r>
              <a:rPr lang="de-AT" sz="1600" dirty="0" smtClean="0"/>
              <a:t> </a:t>
            </a:r>
            <a:r>
              <a:rPr lang="de-AT" sz="1600" dirty="0" err="1" smtClean="0"/>
              <a:t>for</a:t>
            </a:r>
            <a:r>
              <a:rPr lang="de-AT" sz="1600" dirty="0" smtClean="0"/>
              <a:t> Chemicals)</a:t>
            </a:r>
          </a:p>
          <a:p>
            <a:r>
              <a:rPr lang="de-AT" sz="1600" dirty="0" smtClean="0"/>
              <a:t>THCS (</a:t>
            </a:r>
            <a:r>
              <a:rPr lang="de-AT" sz="1600" dirty="0" err="1" smtClean="0"/>
              <a:t>Transforming</a:t>
            </a:r>
            <a:r>
              <a:rPr lang="de-AT" sz="1600" dirty="0" smtClean="0"/>
              <a:t> Health </a:t>
            </a:r>
            <a:r>
              <a:rPr lang="de-AT" sz="1600" dirty="0" err="1" smtClean="0"/>
              <a:t>and</a:t>
            </a:r>
            <a:r>
              <a:rPr lang="de-AT" sz="1600" dirty="0" smtClean="0"/>
              <a:t> Care Systems)</a:t>
            </a:r>
          </a:p>
          <a:p>
            <a:r>
              <a:rPr lang="de-AT" sz="1600" dirty="0" smtClean="0"/>
              <a:t>ERA4Health (</a:t>
            </a:r>
            <a:r>
              <a:rPr lang="de-AT" sz="1600" dirty="0" err="1" smtClean="0"/>
              <a:t>umbrella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former</a:t>
            </a:r>
            <a:r>
              <a:rPr lang="de-AT" sz="1600" dirty="0" smtClean="0"/>
              <a:t> ERA Nets, </a:t>
            </a:r>
            <a:r>
              <a:rPr lang="de-AT" sz="1600" dirty="0" err="1" smtClean="0"/>
              <a:t>clinical</a:t>
            </a:r>
            <a:r>
              <a:rPr lang="de-AT" sz="1600" dirty="0" smtClean="0"/>
              <a:t> </a:t>
            </a:r>
            <a:r>
              <a:rPr lang="de-AT" sz="1600" dirty="0" err="1" smtClean="0"/>
              <a:t>research</a:t>
            </a:r>
            <a:r>
              <a:rPr lang="de-AT" sz="1600" dirty="0" smtClean="0"/>
              <a:t>)</a:t>
            </a:r>
          </a:p>
          <a:p>
            <a:r>
              <a:rPr lang="de-AT" sz="1600" dirty="0" smtClean="0"/>
              <a:t>EP </a:t>
            </a:r>
            <a:r>
              <a:rPr lang="de-AT" sz="1600" dirty="0" err="1" smtClean="0"/>
              <a:t>PerMed</a:t>
            </a:r>
            <a:r>
              <a:rPr lang="de-AT" sz="1600" dirty="0" smtClean="0"/>
              <a:t> (</a:t>
            </a:r>
            <a:r>
              <a:rPr lang="de-AT" sz="1600" dirty="0" err="1" smtClean="0"/>
              <a:t>Personalised</a:t>
            </a:r>
            <a:r>
              <a:rPr lang="de-AT" sz="1600" dirty="0" smtClean="0"/>
              <a:t> </a:t>
            </a:r>
            <a:r>
              <a:rPr lang="de-AT" sz="1600" dirty="0" err="1" smtClean="0"/>
              <a:t>Medicine</a:t>
            </a:r>
            <a:r>
              <a:rPr lang="de-AT" sz="1600" dirty="0" smtClean="0"/>
              <a:t>)</a:t>
            </a:r>
          </a:p>
          <a:p>
            <a:r>
              <a:rPr lang="de-AT" sz="1600" dirty="0" smtClean="0"/>
              <a:t>ERDERA (Rare </a:t>
            </a:r>
            <a:r>
              <a:rPr lang="de-AT" sz="1600" dirty="0" err="1" smtClean="0"/>
              <a:t>Diseases</a:t>
            </a:r>
            <a:r>
              <a:rPr lang="de-AT" sz="1600" dirty="0" smtClean="0"/>
              <a:t>)</a:t>
            </a:r>
          </a:p>
          <a:p>
            <a:r>
              <a:rPr lang="de-AT" sz="1600" dirty="0" smtClean="0"/>
              <a:t>EP OHAMR (</a:t>
            </a:r>
            <a:r>
              <a:rPr lang="de-AT" sz="1600" dirty="0" err="1" smtClean="0"/>
              <a:t>One</a:t>
            </a:r>
            <a:r>
              <a:rPr lang="de-AT" sz="1600" dirty="0" smtClean="0"/>
              <a:t> Health </a:t>
            </a:r>
            <a:r>
              <a:rPr lang="de-AT" sz="1600" dirty="0" err="1" smtClean="0"/>
              <a:t>Antimicrobial</a:t>
            </a:r>
            <a:r>
              <a:rPr lang="de-AT" sz="1600" dirty="0" smtClean="0"/>
              <a:t> Resistance)</a:t>
            </a:r>
          </a:p>
          <a:p>
            <a:r>
              <a:rPr lang="de-AT" sz="1600" dirty="0" smtClean="0"/>
              <a:t>EP </a:t>
            </a:r>
            <a:r>
              <a:rPr lang="de-AT" sz="1600" dirty="0" err="1" smtClean="0"/>
              <a:t>BeReady</a:t>
            </a:r>
            <a:r>
              <a:rPr lang="de-AT" sz="1600" dirty="0" smtClean="0"/>
              <a:t> </a:t>
            </a:r>
            <a:r>
              <a:rPr lang="de-AT" sz="1600" dirty="0" err="1" smtClean="0"/>
              <a:t>Now</a:t>
            </a:r>
            <a:r>
              <a:rPr lang="de-AT" sz="1600" dirty="0" smtClean="0"/>
              <a:t> (</a:t>
            </a:r>
            <a:r>
              <a:rPr lang="de-AT" sz="1600" dirty="0" err="1" smtClean="0"/>
              <a:t>Pandemic</a:t>
            </a:r>
            <a:r>
              <a:rPr lang="de-AT" sz="1600" dirty="0" smtClean="0"/>
              <a:t> </a:t>
            </a:r>
            <a:r>
              <a:rPr lang="de-AT" sz="1600" dirty="0" err="1" smtClean="0"/>
              <a:t>Preparedness</a:t>
            </a:r>
            <a:r>
              <a:rPr lang="de-AT" sz="1600" dirty="0" smtClean="0"/>
              <a:t>)</a:t>
            </a:r>
          </a:p>
          <a:p>
            <a:r>
              <a:rPr lang="de-AT" sz="1600" dirty="0" smtClean="0"/>
              <a:t>EP Brain Health</a:t>
            </a:r>
          </a:p>
          <a:p>
            <a:pPr marL="0" indent="0">
              <a:buNone/>
            </a:pPr>
            <a:r>
              <a:rPr lang="de-AT" sz="1600" dirty="0" err="1" smtClean="0"/>
              <a:t>For</a:t>
            </a:r>
            <a:r>
              <a:rPr lang="de-AT" sz="1600" dirty="0" smtClean="0"/>
              <a:t> all but </a:t>
            </a:r>
            <a:r>
              <a:rPr lang="de-AT" sz="1600" dirty="0" err="1" smtClean="0"/>
              <a:t>the</a:t>
            </a:r>
            <a:r>
              <a:rPr lang="de-AT" sz="1600" dirty="0" smtClean="0"/>
              <a:t> </a:t>
            </a:r>
            <a:r>
              <a:rPr lang="de-AT" sz="1600" dirty="0" err="1" smtClean="0"/>
              <a:t>first</a:t>
            </a:r>
            <a:r>
              <a:rPr lang="de-AT" sz="1600" dirty="0" smtClean="0"/>
              <a:t> </a:t>
            </a:r>
            <a:r>
              <a:rPr lang="de-AT" sz="1600" dirty="0" err="1" smtClean="0"/>
              <a:t>two</a:t>
            </a:r>
            <a:r>
              <a:rPr lang="de-AT" sz="1600" dirty="0" smtClean="0"/>
              <a:t> </a:t>
            </a:r>
            <a:r>
              <a:rPr lang="de-AT" sz="1600" dirty="0" smtClean="0"/>
              <a:t>EPs, BMFWF </a:t>
            </a:r>
            <a:r>
              <a:rPr lang="de-AT" sz="1600" dirty="0" err="1" smtClean="0"/>
              <a:t>is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national </a:t>
            </a:r>
            <a:r>
              <a:rPr lang="de-AT" sz="1600" dirty="0" err="1" smtClean="0"/>
              <a:t>coordinating</a:t>
            </a:r>
            <a:r>
              <a:rPr lang="de-AT" sz="1600" dirty="0" smtClean="0"/>
              <a:t> </a:t>
            </a:r>
            <a:r>
              <a:rPr lang="de-AT" sz="1600" dirty="0" err="1" smtClean="0"/>
              <a:t>institution</a:t>
            </a:r>
            <a:r>
              <a:rPr lang="de-AT" sz="1600" dirty="0" smtClean="0"/>
              <a:t> </a:t>
            </a:r>
            <a:r>
              <a:rPr lang="de-AT" sz="1600" dirty="0" err="1" smtClean="0"/>
              <a:t>and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Austrian Science </a:t>
            </a:r>
            <a:r>
              <a:rPr lang="de-AT" sz="1600" dirty="0" err="1" smtClean="0"/>
              <a:t>fund</a:t>
            </a:r>
            <a:r>
              <a:rPr lang="de-AT" sz="1600" dirty="0" smtClean="0"/>
              <a:t> </a:t>
            </a:r>
            <a:r>
              <a:rPr lang="de-AT" sz="1600" dirty="0" err="1" smtClean="0"/>
              <a:t>provides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</a:t>
            </a:r>
            <a:r>
              <a:rPr lang="de-AT" sz="1600" dirty="0" err="1" smtClean="0"/>
              <a:t>funding</a:t>
            </a:r>
            <a:r>
              <a:rPr lang="de-AT" sz="1600" dirty="0" smtClean="0"/>
              <a:t> </a:t>
            </a:r>
            <a:r>
              <a:rPr lang="de-AT" sz="1600" dirty="0" err="1" smtClean="0"/>
              <a:t>for</a:t>
            </a:r>
            <a:r>
              <a:rPr lang="de-AT" sz="1600" dirty="0" smtClean="0"/>
              <a:t> </a:t>
            </a:r>
            <a:r>
              <a:rPr lang="de-AT" sz="1600" dirty="0" err="1" smtClean="0"/>
              <a:t>co-funded</a:t>
            </a:r>
            <a:r>
              <a:rPr lang="de-AT" sz="1600" dirty="0" smtClean="0"/>
              <a:t> </a:t>
            </a:r>
            <a:r>
              <a:rPr lang="de-AT" sz="1600" dirty="0" err="1" smtClean="0"/>
              <a:t>calls</a:t>
            </a:r>
            <a:r>
              <a:rPr lang="de-AT" sz="1600" dirty="0" smtClean="0"/>
              <a:t>; </a:t>
            </a:r>
            <a:r>
              <a:rPr lang="de-AT" sz="1600" dirty="0" err="1" smtClean="0"/>
              <a:t>for</a:t>
            </a:r>
            <a:r>
              <a:rPr lang="de-AT" sz="1600" dirty="0" smtClean="0"/>
              <a:t> PARC </a:t>
            </a:r>
            <a:r>
              <a:rPr lang="de-AT" sz="1600" dirty="0" err="1" smtClean="0"/>
              <a:t>the</a:t>
            </a:r>
            <a:r>
              <a:rPr lang="de-AT" sz="1600" dirty="0" smtClean="0"/>
              <a:t> Environment Agency Austria </a:t>
            </a:r>
            <a:r>
              <a:rPr lang="de-AT" sz="1600" dirty="0" err="1" smtClean="0"/>
              <a:t>and</a:t>
            </a:r>
            <a:r>
              <a:rPr lang="de-AT" sz="1600" dirty="0" smtClean="0"/>
              <a:t> </a:t>
            </a:r>
            <a:r>
              <a:rPr lang="de-AT" sz="1600" dirty="0" err="1" smtClean="0"/>
              <a:t>for</a:t>
            </a:r>
            <a:r>
              <a:rPr lang="de-AT" sz="1600" dirty="0" smtClean="0"/>
              <a:t> THCS BMIMI </a:t>
            </a:r>
            <a:r>
              <a:rPr lang="de-AT" sz="1600" dirty="0" err="1" smtClean="0"/>
              <a:t>and</a:t>
            </a:r>
            <a:r>
              <a:rPr lang="de-AT" sz="1600" dirty="0" smtClean="0"/>
              <a:t> Austrian Research Promotion Agency </a:t>
            </a:r>
            <a:r>
              <a:rPr lang="de-AT" sz="1600" dirty="0" err="1" smtClean="0"/>
              <a:t>are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national </a:t>
            </a:r>
            <a:r>
              <a:rPr lang="de-AT" sz="1600" dirty="0" err="1" smtClean="0"/>
              <a:t>coordinating</a:t>
            </a:r>
            <a:r>
              <a:rPr lang="de-AT" sz="1600" dirty="0" smtClean="0"/>
              <a:t> </a:t>
            </a:r>
            <a:r>
              <a:rPr lang="de-AT" sz="1600" dirty="0" err="1" smtClean="0"/>
              <a:t>institutions</a:t>
            </a:r>
            <a:r>
              <a:rPr lang="de-AT" sz="1600" dirty="0"/>
              <a:t>.</a:t>
            </a:r>
            <a:endParaRPr lang="de-AT" sz="1600" dirty="0"/>
          </a:p>
        </p:txBody>
      </p:sp>
    </p:spTree>
    <p:extLst>
      <p:ext uri="{BB962C8B-B14F-4D97-AF65-F5344CB8AC3E}">
        <p14:creationId xmlns:p14="http://schemas.microsoft.com/office/powerpoint/2010/main" val="1832749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695647"/>
            <a:ext cx="7978525" cy="432000"/>
          </a:xfrm>
        </p:spPr>
        <p:txBody>
          <a:bodyPr/>
          <a:lstStyle/>
          <a:p>
            <a:r>
              <a:rPr lang="de-AT" dirty="0" err="1" smtClean="0"/>
              <a:t>Systematic</a:t>
            </a:r>
            <a:r>
              <a:rPr lang="de-AT" dirty="0" smtClean="0"/>
              <a:t> Approach </a:t>
            </a:r>
            <a:r>
              <a:rPr lang="de-AT" dirty="0" err="1" smtClean="0"/>
              <a:t>for</a:t>
            </a:r>
            <a:r>
              <a:rPr lang="de-AT" dirty="0" smtClean="0"/>
              <a:t> EP on national </a:t>
            </a:r>
            <a:r>
              <a:rPr lang="de-AT" dirty="0" err="1" smtClean="0"/>
              <a:t>level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539749" y="1073320"/>
            <a:ext cx="8340299" cy="3847500"/>
          </a:xfrm>
        </p:spPr>
        <p:txBody>
          <a:bodyPr/>
          <a:lstStyle/>
          <a:p>
            <a:r>
              <a:rPr lang="de-AT" dirty="0" err="1" smtClean="0"/>
              <a:t>Systematic</a:t>
            </a:r>
            <a:r>
              <a:rPr lang="de-AT" dirty="0" smtClean="0"/>
              <a:t> </a:t>
            </a:r>
            <a:r>
              <a:rPr lang="de-AT" dirty="0" err="1" smtClean="0"/>
              <a:t>process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decision</a:t>
            </a:r>
            <a:r>
              <a:rPr lang="de-AT" dirty="0" smtClean="0"/>
              <a:t> </a:t>
            </a:r>
            <a:r>
              <a:rPr lang="de-AT" dirty="0" err="1" smtClean="0"/>
              <a:t>which</a:t>
            </a:r>
            <a:r>
              <a:rPr lang="de-AT" dirty="0" smtClean="0"/>
              <a:t> </a:t>
            </a:r>
            <a:r>
              <a:rPr lang="de-AT" dirty="0" err="1" smtClean="0"/>
              <a:t>partnership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join</a:t>
            </a:r>
            <a:r>
              <a:rPr lang="de-AT" dirty="0"/>
              <a:t> </a:t>
            </a:r>
            <a:r>
              <a:rPr lang="de-AT" dirty="0" smtClean="0"/>
              <a:t> </a:t>
            </a:r>
          </a:p>
          <a:p>
            <a:pPr lvl="1"/>
            <a:r>
              <a:rPr lang="de-AT" dirty="0" smtClean="0"/>
              <a:t>Overall </a:t>
            </a:r>
            <a:r>
              <a:rPr lang="de-AT" dirty="0" err="1" smtClean="0"/>
              <a:t>c</a:t>
            </a:r>
            <a:r>
              <a:rPr lang="de-AT" dirty="0" err="1" smtClean="0"/>
              <a:t>oordination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BMFWF, </a:t>
            </a:r>
            <a:r>
              <a:rPr lang="de-AT" dirty="0" err="1" smtClean="0"/>
              <a:t>addressing</a:t>
            </a:r>
            <a:r>
              <a:rPr lang="de-AT" dirty="0" smtClean="0"/>
              <a:t> </a:t>
            </a:r>
            <a:r>
              <a:rPr lang="de-AT" dirty="0" err="1" smtClean="0"/>
              <a:t>ministries</a:t>
            </a:r>
            <a:r>
              <a:rPr lang="de-AT" dirty="0" smtClean="0"/>
              <a:t>, </a:t>
            </a:r>
            <a:r>
              <a:rPr lang="de-AT" dirty="0" err="1" smtClean="0"/>
              <a:t>funding</a:t>
            </a:r>
            <a:r>
              <a:rPr lang="de-AT" dirty="0" smtClean="0"/>
              <a:t> </a:t>
            </a:r>
            <a:r>
              <a:rPr lang="de-AT" dirty="0" err="1" smtClean="0"/>
              <a:t>agencies</a:t>
            </a:r>
            <a:r>
              <a:rPr lang="de-AT" dirty="0" smtClean="0"/>
              <a:t>, </a:t>
            </a:r>
            <a:r>
              <a:rPr lang="de-AT" dirty="0" err="1" smtClean="0"/>
              <a:t>key</a:t>
            </a:r>
            <a:r>
              <a:rPr lang="de-AT" dirty="0" smtClean="0"/>
              <a:t> </a:t>
            </a:r>
            <a:r>
              <a:rPr lang="de-AT" dirty="0" err="1" smtClean="0"/>
              <a:t>research</a:t>
            </a:r>
            <a:r>
              <a:rPr lang="de-AT" dirty="0" smtClean="0"/>
              <a:t> </a:t>
            </a:r>
            <a:r>
              <a:rPr lang="de-AT" dirty="0" err="1" smtClean="0"/>
              <a:t>instititions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their</a:t>
            </a:r>
            <a:r>
              <a:rPr lang="de-AT" dirty="0" smtClean="0"/>
              <a:t> potential </a:t>
            </a:r>
            <a:r>
              <a:rPr lang="de-AT" dirty="0" err="1" smtClean="0"/>
              <a:t>committement</a:t>
            </a:r>
            <a:r>
              <a:rPr lang="de-AT" dirty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EPs.</a:t>
            </a:r>
          </a:p>
          <a:p>
            <a:pPr lvl="1"/>
            <a:r>
              <a:rPr lang="de-AT" dirty="0" err="1" smtClean="0"/>
              <a:t>Consolidation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committement</a:t>
            </a:r>
            <a:r>
              <a:rPr lang="de-AT" dirty="0" err="1" smtClean="0"/>
              <a:t>s</a:t>
            </a:r>
            <a:r>
              <a:rPr lang="de-AT" dirty="0" smtClean="0"/>
              <a:t> on national </a:t>
            </a:r>
            <a:r>
              <a:rPr lang="de-AT" dirty="0" err="1" smtClean="0"/>
              <a:t>level</a:t>
            </a:r>
            <a:r>
              <a:rPr lang="de-AT" dirty="0" smtClean="0"/>
              <a:t>.</a:t>
            </a:r>
          </a:p>
          <a:p>
            <a:pPr lvl="1"/>
            <a:r>
              <a:rPr lang="de-AT" dirty="0" err="1" smtClean="0"/>
              <a:t>Decision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government</a:t>
            </a:r>
            <a:r>
              <a:rPr lang="de-AT" dirty="0" smtClean="0"/>
              <a:t> </a:t>
            </a:r>
            <a:r>
              <a:rPr lang="de-AT" dirty="0" err="1" smtClean="0"/>
              <a:t>before</a:t>
            </a:r>
            <a:r>
              <a:rPr lang="de-AT" dirty="0" smtClean="0"/>
              <a:t> </a:t>
            </a:r>
            <a:r>
              <a:rPr lang="de-AT" dirty="0" err="1" smtClean="0"/>
              <a:t>commitement</a:t>
            </a:r>
            <a:r>
              <a:rPr lang="de-AT" dirty="0" err="1" smtClean="0"/>
              <a:t>s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sent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EC. </a:t>
            </a:r>
            <a:endParaRPr lang="de-AT" dirty="0" smtClean="0"/>
          </a:p>
          <a:p>
            <a:r>
              <a:rPr lang="de-AT" dirty="0" smtClean="0"/>
              <a:t>National </a:t>
            </a:r>
            <a:r>
              <a:rPr lang="de-AT" dirty="0" err="1" smtClean="0"/>
              <a:t>c</a:t>
            </a:r>
            <a:r>
              <a:rPr lang="de-AT" dirty="0" err="1" smtClean="0"/>
              <a:t>oordination</a:t>
            </a:r>
            <a:r>
              <a:rPr lang="de-AT" dirty="0" smtClean="0"/>
              <a:t> </a:t>
            </a:r>
            <a:r>
              <a:rPr lang="de-AT" dirty="0" err="1" smtClean="0"/>
              <a:t>during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implementation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EPs</a:t>
            </a:r>
          </a:p>
          <a:p>
            <a:pPr lvl="1"/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systemic</a:t>
            </a:r>
            <a:r>
              <a:rPr lang="de-AT" dirty="0" smtClean="0"/>
              <a:t> </a:t>
            </a:r>
            <a:r>
              <a:rPr lang="de-AT" dirty="0" err="1" smtClean="0"/>
              <a:t>approach</a:t>
            </a:r>
            <a:endParaRPr lang="de-AT" dirty="0" smtClean="0"/>
          </a:p>
          <a:p>
            <a:pPr lvl="1"/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one</a:t>
            </a:r>
            <a:r>
              <a:rPr lang="de-AT" dirty="0" smtClean="0"/>
              <a:t> </a:t>
            </a:r>
            <a:r>
              <a:rPr lang="de-AT" dirty="0" err="1" smtClean="0"/>
              <a:t>fits</a:t>
            </a:r>
            <a:r>
              <a:rPr lang="de-AT" dirty="0" smtClean="0"/>
              <a:t> all </a:t>
            </a:r>
            <a:r>
              <a:rPr lang="de-AT" dirty="0" err="1" smtClean="0"/>
              <a:t>modell</a:t>
            </a:r>
            <a:endParaRPr lang="de-AT" dirty="0" smtClean="0"/>
          </a:p>
          <a:p>
            <a:pPr lvl="1"/>
            <a:r>
              <a:rPr lang="de-AT" dirty="0" smtClean="0"/>
              <a:t>On </a:t>
            </a:r>
            <a:r>
              <a:rPr lang="de-AT" dirty="0" err="1" smtClean="0"/>
              <a:t>case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case</a:t>
            </a:r>
            <a:r>
              <a:rPr lang="de-AT" dirty="0" smtClean="0"/>
              <a:t> </a:t>
            </a:r>
            <a:r>
              <a:rPr lang="de-AT" dirty="0" err="1" smtClean="0"/>
              <a:t>basis</a:t>
            </a:r>
            <a:r>
              <a:rPr lang="de-AT" dirty="0" smtClean="0"/>
              <a:t>: </a:t>
            </a:r>
            <a:r>
              <a:rPr lang="de-AT" dirty="0" err="1"/>
              <a:t>e</a:t>
            </a:r>
            <a:r>
              <a:rPr lang="de-AT" dirty="0" err="1" smtClean="0"/>
              <a:t>xamples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national </a:t>
            </a:r>
            <a:r>
              <a:rPr lang="de-AT" dirty="0" err="1" smtClean="0"/>
              <a:t>platforms</a:t>
            </a:r>
            <a:r>
              <a:rPr lang="de-AT" dirty="0" smtClean="0"/>
              <a:t>, </a:t>
            </a:r>
            <a:r>
              <a:rPr lang="de-AT" dirty="0" err="1" smtClean="0"/>
              <a:t>mirror</a:t>
            </a:r>
            <a:r>
              <a:rPr lang="de-AT" dirty="0" smtClean="0"/>
              <a:t> </a:t>
            </a:r>
            <a:r>
              <a:rPr lang="de-AT" dirty="0" err="1" smtClean="0"/>
              <a:t>groups</a:t>
            </a:r>
            <a:r>
              <a:rPr lang="de-AT" dirty="0" smtClean="0"/>
              <a:t>, national </a:t>
            </a:r>
            <a:r>
              <a:rPr lang="de-AT" dirty="0" err="1" smtClean="0"/>
              <a:t>advisory</a:t>
            </a:r>
            <a:r>
              <a:rPr lang="de-AT" dirty="0" smtClean="0"/>
              <a:t> </a:t>
            </a:r>
            <a:r>
              <a:rPr lang="de-AT" dirty="0" err="1" smtClean="0"/>
              <a:t>boards</a:t>
            </a:r>
            <a:endParaRPr lang="de-AT" dirty="0"/>
          </a:p>
          <a:p>
            <a:pPr lvl="1"/>
            <a:endParaRPr lang="de-AT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25137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615149"/>
            <a:ext cx="7978525" cy="432000"/>
          </a:xfrm>
        </p:spPr>
        <p:txBody>
          <a:bodyPr/>
          <a:lstStyle/>
          <a:p>
            <a:r>
              <a:rPr lang="de-AT" dirty="0" smtClean="0"/>
              <a:t>Implementation </a:t>
            </a:r>
            <a:r>
              <a:rPr lang="de-AT" dirty="0" err="1" smtClean="0"/>
              <a:t>of</a:t>
            </a:r>
            <a:r>
              <a:rPr lang="de-AT" dirty="0" smtClean="0"/>
              <a:t> National Hubs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539499" y="904002"/>
            <a:ext cx="7978776" cy="4102988"/>
          </a:xfrm>
        </p:spPr>
        <p:txBody>
          <a:bodyPr/>
          <a:lstStyle/>
          <a:p>
            <a:r>
              <a:rPr lang="de-AT" dirty="0" err="1" smtClean="0"/>
              <a:t>For</a:t>
            </a:r>
            <a:r>
              <a:rPr lang="de-AT" dirty="0" smtClean="0"/>
              <a:t> EPs </a:t>
            </a:r>
            <a:r>
              <a:rPr lang="de-AT" dirty="0" err="1" smtClean="0"/>
              <a:t>with</a:t>
            </a:r>
            <a:r>
              <a:rPr lang="de-AT" dirty="0" smtClean="0"/>
              <a:t> integrative </a:t>
            </a:r>
            <a:r>
              <a:rPr lang="de-AT" dirty="0" err="1" smtClean="0"/>
              <a:t>activities</a:t>
            </a:r>
            <a:r>
              <a:rPr lang="de-AT" dirty="0" smtClean="0"/>
              <a:t> (PARC, </a:t>
            </a:r>
            <a:r>
              <a:rPr lang="de-AT" dirty="0" err="1" smtClean="0"/>
              <a:t>Pandemic</a:t>
            </a:r>
            <a:r>
              <a:rPr lang="de-AT" dirty="0" smtClean="0"/>
              <a:t> </a:t>
            </a:r>
            <a:r>
              <a:rPr lang="de-AT" dirty="0" err="1" smtClean="0"/>
              <a:t>Preparedness</a:t>
            </a:r>
            <a:r>
              <a:rPr lang="de-AT" dirty="0" smtClean="0"/>
              <a:t>)</a:t>
            </a:r>
          </a:p>
          <a:p>
            <a:r>
              <a:rPr lang="de-AT" dirty="0" smtClean="0"/>
              <a:t>Key Driver: </a:t>
            </a:r>
            <a:r>
              <a:rPr lang="de-AT" dirty="0" err="1" smtClean="0"/>
              <a:t>Mechanism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lower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number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participants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administrative </a:t>
            </a:r>
            <a:r>
              <a:rPr lang="de-AT" dirty="0" err="1" smtClean="0"/>
              <a:t>burden</a:t>
            </a:r>
            <a:r>
              <a:rPr lang="de-AT" dirty="0" smtClean="0"/>
              <a:t> on EP </a:t>
            </a:r>
            <a:r>
              <a:rPr lang="de-AT" dirty="0" err="1" smtClean="0"/>
              <a:t>level</a:t>
            </a:r>
            <a:r>
              <a:rPr lang="de-AT" dirty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EP </a:t>
            </a:r>
            <a:r>
              <a:rPr lang="de-AT" dirty="0" err="1" smtClean="0"/>
              <a:t>coordination</a:t>
            </a:r>
            <a:r>
              <a:rPr lang="de-AT" dirty="0" smtClean="0"/>
              <a:t>).</a:t>
            </a:r>
            <a:endParaRPr lang="de-AT" dirty="0"/>
          </a:p>
          <a:p>
            <a:r>
              <a:rPr lang="de-AT" dirty="0" smtClean="0"/>
              <a:t>Key national </a:t>
            </a:r>
            <a:r>
              <a:rPr lang="de-AT" dirty="0" err="1" smtClean="0"/>
              <a:t>research</a:t>
            </a:r>
            <a:r>
              <a:rPr lang="de-AT" dirty="0" smtClean="0"/>
              <a:t> </a:t>
            </a:r>
            <a:r>
              <a:rPr lang="de-AT" dirty="0" err="1" smtClean="0"/>
              <a:t>instititions</a:t>
            </a:r>
            <a:r>
              <a:rPr lang="de-AT" dirty="0" smtClean="0"/>
              <a:t> </a:t>
            </a:r>
            <a:r>
              <a:rPr lang="de-AT" dirty="0" err="1" smtClean="0"/>
              <a:t>have</a:t>
            </a:r>
            <a:r>
              <a:rPr lang="de-AT" dirty="0" smtClean="0"/>
              <a:t> </a:t>
            </a:r>
            <a:r>
              <a:rPr lang="de-AT" dirty="0" err="1" smtClean="0"/>
              <a:t>built</a:t>
            </a:r>
            <a:r>
              <a:rPr lang="de-AT" dirty="0" smtClean="0"/>
              <a:t> a </a:t>
            </a:r>
            <a:r>
              <a:rPr lang="de-AT" dirty="0" err="1" smtClean="0"/>
              <a:t>network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a Memorandum </a:t>
            </a:r>
            <a:r>
              <a:rPr lang="de-AT" dirty="0" err="1" smtClean="0"/>
              <a:t>of</a:t>
            </a:r>
            <a:r>
              <a:rPr lang="de-AT" dirty="0" smtClean="0"/>
              <a:t> Understanding. </a:t>
            </a:r>
          </a:p>
          <a:p>
            <a:r>
              <a:rPr lang="de-AT" dirty="0" err="1" smtClean="0"/>
              <a:t>One</a:t>
            </a:r>
            <a:r>
              <a:rPr lang="de-AT" dirty="0" smtClean="0"/>
              <a:t> national </a:t>
            </a:r>
            <a:r>
              <a:rPr lang="de-AT" dirty="0" err="1" smtClean="0"/>
              <a:t>institution</a:t>
            </a:r>
            <a:r>
              <a:rPr lang="de-AT" dirty="0" smtClean="0"/>
              <a:t> </a:t>
            </a:r>
            <a:r>
              <a:rPr lang="de-AT" dirty="0" err="1" smtClean="0"/>
              <a:t>functions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coordinating</a:t>
            </a:r>
            <a:r>
              <a:rPr lang="de-AT" dirty="0" smtClean="0"/>
              <a:t> national hub (</a:t>
            </a:r>
            <a:r>
              <a:rPr lang="de-AT" dirty="0" err="1" smtClean="0"/>
              <a:t>partner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affiliated</a:t>
            </a:r>
            <a:r>
              <a:rPr lang="de-AT" dirty="0" smtClean="0"/>
              <a:t> </a:t>
            </a:r>
            <a:r>
              <a:rPr lang="de-AT" dirty="0" err="1" smtClean="0"/>
              <a:t>partners</a:t>
            </a:r>
            <a:r>
              <a:rPr lang="de-AT" dirty="0"/>
              <a:t> </a:t>
            </a:r>
            <a:r>
              <a:rPr lang="de-AT" dirty="0" smtClean="0"/>
              <a:t>in EU </a:t>
            </a:r>
            <a:r>
              <a:rPr lang="de-AT" dirty="0" err="1" smtClean="0"/>
              <a:t>project</a:t>
            </a:r>
            <a:r>
              <a:rPr lang="de-AT" dirty="0" smtClean="0"/>
              <a:t>).</a:t>
            </a:r>
          </a:p>
          <a:p>
            <a:r>
              <a:rPr lang="de-AT" dirty="0" smtClean="0"/>
              <a:t>Annual </a:t>
            </a:r>
            <a:r>
              <a:rPr lang="de-AT" dirty="0" err="1" smtClean="0"/>
              <a:t>reports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national </a:t>
            </a:r>
            <a:r>
              <a:rPr lang="de-AT" dirty="0" err="1" smtClean="0"/>
              <a:t>activities</a:t>
            </a:r>
            <a:r>
              <a:rPr lang="de-AT" dirty="0" smtClean="0"/>
              <a:t>, also in </a:t>
            </a:r>
            <a:r>
              <a:rPr lang="de-AT" dirty="0" err="1" smtClean="0"/>
              <a:t>context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EP. </a:t>
            </a:r>
          </a:p>
          <a:p>
            <a:r>
              <a:rPr lang="de-AT" dirty="0" smtClean="0"/>
              <a:t>Annual </a:t>
            </a:r>
            <a:r>
              <a:rPr lang="de-AT" dirty="0" err="1" smtClean="0"/>
              <a:t>reports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presented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relevant </a:t>
            </a:r>
            <a:r>
              <a:rPr lang="de-AT" dirty="0" err="1" smtClean="0"/>
              <a:t>Ministries</a:t>
            </a:r>
            <a:r>
              <a:rPr lang="de-AT" dirty="0" smtClean="0"/>
              <a:t>.</a:t>
            </a:r>
          </a:p>
          <a:p>
            <a:r>
              <a:rPr lang="de-AT" dirty="0" smtClean="0"/>
              <a:t>Plus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minuses</a:t>
            </a:r>
            <a:r>
              <a:rPr lang="de-AT" dirty="0" smtClean="0"/>
              <a:t>: </a:t>
            </a:r>
            <a:r>
              <a:rPr lang="de-AT" dirty="0" err="1" smtClean="0"/>
              <a:t>well</a:t>
            </a:r>
            <a:r>
              <a:rPr lang="de-AT" dirty="0" smtClean="0"/>
              <a:t> </a:t>
            </a:r>
            <a:r>
              <a:rPr lang="de-AT" dirty="0" err="1" smtClean="0"/>
              <a:t>structured</a:t>
            </a:r>
            <a:r>
              <a:rPr lang="de-AT" dirty="0" smtClean="0"/>
              <a:t> national </a:t>
            </a:r>
            <a:r>
              <a:rPr lang="de-AT" dirty="0" err="1" smtClean="0"/>
              <a:t>network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coordination</a:t>
            </a:r>
            <a:r>
              <a:rPr lang="de-AT" dirty="0" smtClean="0"/>
              <a:t>; administrative </a:t>
            </a:r>
            <a:r>
              <a:rPr lang="de-AT" dirty="0" err="1" smtClean="0"/>
              <a:t>burden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national hub (in-kind).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11472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571583"/>
            <a:ext cx="7978525" cy="432000"/>
          </a:xfrm>
        </p:spPr>
        <p:txBody>
          <a:bodyPr/>
          <a:lstStyle/>
          <a:p>
            <a:r>
              <a:rPr lang="de-AT" dirty="0" smtClean="0"/>
              <a:t>National </a:t>
            </a:r>
            <a:r>
              <a:rPr lang="de-AT" dirty="0" err="1" smtClean="0"/>
              <a:t>mirror</a:t>
            </a:r>
            <a:r>
              <a:rPr lang="de-AT" dirty="0" smtClean="0"/>
              <a:t> </a:t>
            </a:r>
            <a:r>
              <a:rPr lang="de-AT" dirty="0" err="1" smtClean="0"/>
              <a:t>platforms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aim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community</a:t>
            </a:r>
            <a:r>
              <a:rPr lang="de-AT" dirty="0" smtClean="0"/>
              <a:t> </a:t>
            </a:r>
            <a:r>
              <a:rPr lang="de-AT" dirty="0" err="1" smtClean="0"/>
              <a:t>building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540000" y="1088424"/>
            <a:ext cx="8274061" cy="3984443"/>
          </a:xfrm>
        </p:spPr>
        <p:txBody>
          <a:bodyPr/>
          <a:lstStyle/>
          <a:p>
            <a:r>
              <a:rPr lang="de-AT" sz="1700" dirty="0" smtClean="0"/>
              <a:t>Key </a:t>
            </a:r>
            <a:r>
              <a:rPr lang="de-AT" sz="1700" dirty="0" err="1" smtClean="0"/>
              <a:t>driver</a:t>
            </a:r>
            <a:r>
              <a:rPr lang="de-AT" sz="1700" dirty="0" smtClean="0"/>
              <a:t>: in </a:t>
            </a:r>
            <a:r>
              <a:rPr lang="de-AT" sz="1700" dirty="0" err="1" smtClean="0"/>
              <a:t>very</a:t>
            </a:r>
            <a:r>
              <a:rPr lang="de-AT" sz="1700" dirty="0" smtClean="0"/>
              <a:t> </a:t>
            </a:r>
            <a:r>
              <a:rPr lang="de-AT" sz="1700" dirty="0" err="1" smtClean="0"/>
              <a:t>interdisciplinary</a:t>
            </a:r>
            <a:r>
              <a:rPr lang="de-AT" sz="1700" dirty="0" smtClean="0"/>
              <a:t> </a:t>
            </a:r>
            <a:r>
              <a:rPr lang="de-AT" sz="1700" dirty="0" err="1" smtClean="0"/>
              <a:t>research</a:t>
            </a:r>
            <a:r>
              <a:rPr lang="de-AT" sz="1700" dirty="0" smtClean="0"/>
              <a:t> </a:t>
            </a:r>
            <a:r>
              <a:rPr lang="de-AT" sz="1700" dirty="0" err="1" smtClean="0"/>
              <a:t>fields</a:t>
            </a:r>
            <a:r>
              <a:rPr lang="de-AT" sz="1700" dirty="0" smtClean="0"/>
              <a:t>, </a:t>
            </a:r>
            <a:r>
              <a:rPr lang="de-AT" sz="1700" dirty="0" err="1" smtClean="0"/>
              <a:t>to</a:t>
            </a:r>
            <a:r>
              <a:rPr lang="de-AT" sz="1700" dirty="0" smtClean="0"/>
              <a:t> bring national </a:t>
            </a:r>
            <a:r>
              <a:rPr lang="de-AT" sz="1700" dirty="0" err="1" smtClean="0"/>
              <a:t>stakeholders</a:t>
            </a:r>
            <a:r>
              <a:rPr lang="de-AT" sz="1700" dirty="0" smtClean="0"/>
              <a:t> </a:t>
            </a:r>
            <a:r>
              <a:rPr lang="de-AT" sz="1700" dirty="0" err="1" smtClean="0"/>
              <a:t>together</a:t>
            </a:r>
            <a:r>
              <a:rPr lang="de-AT" sz="1700" dirty="0" smtClean="0"/>
              <a:t>.</a:t>
            </a:r>
          </a:p>
          <a:p>
            <a:r>
              <a:rPr lang="de-AT" sz="1700" dirty="0" smtClean="0"/>
              <a:t>Austrian </a:t>
            </a:r>
            <a:r>
              <a:rPr lang="de-AT" sz="1700" dirty="0" err="1" smtClean="0"/>
              <a:t>Platform</a:t>
            </a:r>
            <a:r>
              <a:rPr lang="de-AT" sz="1700" dirty="0" smtClean="0"/>
              <a:t> </a:t>
            </a:r>
            <a:r>
              <a:rPr lang="de-AT" sz="1700" dirty="0" err="1" smtClean="0"/>
              <a:t>for</a:t>
            </a:r>
            <a:r>
              <a:rPr lang="de-AT" sz="1700" dirty="0" smtClean="0"/>
              <a:t> </a:t>
            </a:r>
            <a:r>
              <a:rPr lang="de-AT" sz="1700" dirty="0" err="1" smtClean="0"/>
              <a:t>Personalised</a:t>
            </a:r>
            <a:r>
              <a:rPr lang="de-AT" sz="1700" dirty="0" smtClean="0"/>
              <a:t> Medine (ÖPPM) </a:t>
            </a:r>
            <a:r>
              <a:rPr lang="de-AT" sz="1700" dirty="0" err="1" smtClean="0"/>
              <a:t>as</a:t>
            </a:r>
            <a:r>
              <a:rPr lang="de-AT" sz="1700" dirty="0" smtClean="0"/>
              <a:t> </a:t>
            </a:r>
            <a:r>
              <a:rPr lang="de-AT" sz="1700" dirty="0" err="1" smtClean="0"/>
              <a:t>mirror</a:t>
            </a:r>
            <a:r>
              <a:rPr lang="de-AT" sz="1700" dirty="0" smtClean="0"/>
              <a:t> </a:t>
            </a:r>
            <a:r>
              <a:rPr lang="de-AT" sz="1700" dirty="0" err="1" smtClean="0"/>
              <a:t>platform</a:t>
            </a:r>
            <a:r>
              <a:rPr lang="de-AT" sz="1700" dirty="0" smtClean="0"/>
              <a:t> </a:t>
            </a:r>
            <a:r>
              <a:rPr lang="de-AT" sz="1700" dirty="0" err="1" smtClean="0"/>
              <a:t>to</a:t>
            </a:r>
            <a:r>
              <a:rPr lang="de-AT" sz="1700" dirty="0" smtClean="0"/>
              <a:t> EP </a:t>
            </a:r>
            <a:r>
              <a:rPr lang="de-AT" sz="1700" dirty="0" err="1" smtClean="0"/>
              <a:t>PerMed</a:t>
            </a:r>
            <a:r>
              <a:rPr lang="de-AT" sz="1700" dirty="0" smtClean="0"/>
              <a:t>.</a:t>
            </a:r>
          </a:p>
          <a:p>
            <a:r>
              <a:rPr lang="de-AT" sz="1700" dirty="0" smtClean="0"/>
              <a:t>ÖPPM </a:t>
            </a:r>
            <a:r>
              <a:rPr lang="de-AT" sz="1700" dirty="0" err="1" smtClean="0"/>
              <a:t>has</a:t>
            </a:r>
            <a:r>
              <a:rPr lang="de-AT" sz="1700" dirty="0" smtClean="0"/>
              <a:t> </a:t>
            </a:r>
            <a:r>
              <a:rPr lang="de-AT" sz="1700" dirty="0" err="1" smtClean="0"/>
              <a:t>started</a:t>
            </a:r>
            <a:r>
              <a:rPr lang="de-AT" sz="1700" dirty="0" smtClean="0"/>
              <a:t> </a:t>
            </a:r>
            <a:r>
              <a:rPr lang="de-AT" sz="1700" dirty="0" err="1" smtClean="0"/>
              <a:t>as</a:t>
            </a:r>
            <a:r>
              <a:rPr lang="de-AT" sz="1700" dirty="0" smtClean="0"/>
              <a:t> a </a:t>
            </a:r>
            <a:r>
              <a:rPr lang="de-AT" sz="1700" dirty="0" err="1" smtClean="0"/>
              <a:t>loose</a:t>
            </a:r>
            <a:r>
              <a:rPr lang="de-AT" sz="1700" dirty="0" smtClean="0"/>
              <a:t> </a:t>
            </a:r>
            <a:r>
              <a:rPr lang="de-AT" sz="1700" dirty="0" err="1" smtClean="0"/>
              <a:t>network</a:t>
            </a:r>
            <a:r>
              <a:rPr lang="de-AT" sz="1700" dirty="0" smtClean="0"/>
              <a:t> </a:t>
            </a:r>
            <a:r>
              <a:rPr lang="de-AT" sz="1700" dirty="0" err="1" smtClean="0"/>
              <a:t>and</a:t>
            </a:r>
            <a:r>
              <a:rPr lang="de-AT" sz="1700" dirty="0" smtClean="0"/>
              <a:t> </a:t>
            </a:r>
            <a:r>
              <a:rPr lang="de-AT" sz="1700" dirty="0" err="1" smtClean="0"/>
              <a:t>has</a:t>
            </a:r>
            <a:r>
              <a:rPr lang="de-AT" sz="1700" dirty="0" smtClean="0"/>
              <a:t> </a:t>
            </a:r>
            <a:r>
              <a:rPr lang="de-AT" sz="1700" dirty="0" err="1" smtClean="0"/>
              <a:t>transformed</a:t>
            </a:r>
            <a:r>
              <a:rPr lang="de-AT" sz="1700" dirty="0" smtClean="0"/>
              <a:t> </a:t>
            </a:r>
            <a:r>
              <a:rPr lang="de-AT" sz="1700" dirty="0" err="1" smtClean="0"/>
              <a:t>to</a:t>
            </a:r>
            <a:r>
              <a:rPr lang="de-AT" sz="1700" dirty="0" smtClean="0"/>
              <a:t> a national </a:t>
            </a:r>
            <a:r>
              <a:rPr lang="de-AT" sz="1700" dirty="0" err="1" smtClean="0"/>
              <a:t>scientific</a:t>
            </a:r>
            <a:r>
              <a:rPr lang="de-AT" sz="1700" dirty="0" smtClean="0"/>
              <a:t> </a:t>
            </a:r>
            <a:r>
              <a:rPr lang="de-AT" sz="1700" dirty="0" err="1" smtClean="0"/>
              <a:t>association</a:t>
            </a:r>
            <a:r>
              <a:rPr lang="de-AT" sz="1700" dirty="0" smtClean="0"/>
              <a:t>.</a:t>
            </a:r>
          </a:p>
          <a:p>
            <a:r>
              <a:rPr lang="de-AT" sz="1700" dirty="0" err="1"/>
              <a:t>Difference</a:t>
            </a:r>
            <a:r>
              <a:rPr lang="de-AT" sz="1700" dirty="0"/>
              <a:t>: ÖPPM </a:t>
            </a:r>
            <a:r>
              <a:rPr lang="de-AT" sz="1700" dirty="0" err="1"/>
              <a:t>is</a:t>
            </a:r>
            <a:r>
              <a:rPr lang="de-AT" sz="1700" dirty="0"/>
              <a:t> not a </a:t>
            </a:r>
            <a:r>
              <a:rPr lang="de-AT" sz="1700" dirty="0" err="1"/>
              <a:t>partner</a:t>
            </a:r>
            <a:r>
              <a:rPr lang="de-AT" sz="1700" dirty="0"/>
              <a:t> in </a:t>
            </a:r>
            <a:r>
              <a:rPr lang="de-AT" sz="1700" dirty="0" smtClean="0"/>
              <a:t>EP </a:t>
            </a:r>
            <a:r>
              <a:rPr lang="de-AT" sz="1700" dirty="0" err="1" smtClean="0"/>
              <a:t>PerMed</a:t>
            </a:r>
            <a:r>
              <a:rPr lang="de-AT" sz="1700" dirty="0" smtClean="0"/>
              <a:t>, </a:t>
            </a:r>
            <a:r>
              <a:rPr lang="de-AT" sz="1700" dirty="0" err="1" smtClean="0"/>
              <a:t>no</a:t>
            </a:r>
            <a:r>
              <a:rPr lang="de-AT" sz="1700" dirty="0" smtClean="0"/>
              <a:t> </a:t>
            </a:r>
            <a:r>
              <a:rPr lang="de-AT" sz="1700" dirty="0" err="1" smtClean="0"/>
              <a:t>beneficiary</a:t>
            </a:r>
            <a:r>
              <a:rPr lang="de-AT" sz="1700" dirty="0" smtClean="0"/>
              <a:t>. (In EP </a:t>
            </a:r>
            <a:r>
              <a:rPr lang="de-AT" sz="1700" dirty="0" err="1" smtClean="0"/>
              <a:t>PerMed</a:t>
            </a:r>
            <a:r>
              <a:rPr lang="de-AT" sz="1700" dirty="0" smtClean="0"/>
              <a:t> </a:t>
            </a:r>
            <a:r>
              <a:rPr lang="de-AT" sz="1700" dirty="0" err="1" smtClean="0"/>
              <a:t>only</a:t>
            </a:r>
            <a:r>
              <a:rPr lang="de-AT" sz="1700" dirty="0" smtClean="0"/>
              <a:t> </a:t>
            </a:r>
            <a:r>
              <a:rPr lang="de-AT" sz="1700" dirty="0" err="1" smtClean="0"/>
              <a:t>ministries</a:t>
            </a:r>
            <a:r>
              <a:rPr lang="de-AT" sz="1700" dirty="0" smtClean="0"/>
              <a:t> </a:t>
            </a:r>
            <a:r>
              <a:rPr lang="de-AT" sz="1700" dirty="0" err="1" smtClean="0"/>
              <a:t>and</a:t>
            </a:r>
            <a:r>
              <a:rPr lang="de-AT" sz="1700" dirty="0" smtClean="0"/>
              <a:t> </a:t>
            </a:r>
            <a:r>
              <a:rPr lang="de-AT" sz="1700" dirty="0" err="1" smtClean="0"/>
              <a:t>funding</a:t>
            </a:r>
            <a:r>
              <a:rPr lang="de-AT" sz="1700" dirty="0" smtClean="0"/>
              <a:t> </a:t>
            </a:r>
            <a:r>
              <a:rPr lang="de-AT" sz="1700" dirty="0" err="1" smtClean="0"/>
              <a:t>organisations</a:t>
            </a:r>
            <a:r>
              <a:rPr lang="de-AT" sz="1700" dirty="0" smtClean="0"/>
              <a:t> </a:t>
            </a:r>
            <a:r>
              <a:rPr lang="de-AT" sz="1700" dirty="0" err="1" smtClean="0"/>
              <a:t>are</a:t>
            </a:r>
            <a:r>
              <a:rPr lang="de-AT" sz="1700" dirty="0" smtClean="0"/>
              <a:t> </a:t>
            </a:r>
            <a:r>
              <a:rPr lang="de-AT" sz="1700" dirty="0" err="1" smtClean="0"/>
              <a:t>partners</a:t>
            </a:r>
            <a:r>
              <a:rPr lang="de-AT" sz="1700" dirty="0" smtClean="0"/>
              <a:t> </a:t>
            </a:r>
            <a:r>
              <a:rPr lang="de-AT" sz="1700" dirty="0" err="1" smtClean="0"/>
              <a:t>and</a:t>
            </a:r>
            <a:r>
              <a:rPr lang="de-AT" sz="1700" dirty="0" smtClean="0"/>
              <a:t> </a:t>
            </a:r>
            <a:r>
              <a:rPr lang="de-AT" sz="1700" dirty="0" err="1" smtClean="0"/>
              <a:t>beneficiaries</a:t>
            </a:r>
            <a:r>
              <a:rPr lang="de-AT" sz="1700" dirty="0" smtClean="0"/>
              <a:t>.)</a:t>
            </a:r>
            <a:endParaRPr lang="de-AT" sz="1700" dirty="0"/>
          </a:p>
          <a:p>
            <a:r>
              <a:rPr lang="de-AT" sz="1700" dirty="0" smtClean="0"/>
              <a:t>Small national </a:t>
            </a:r>
            <a:r>
              <a:rPr lang="de-AT" sz="1700" dirty="0" err="1" smtClean="0"/>
              <a:t>funding</a:t>
            </a:r>
            <a:r>
              <a:rPr lang="de-AT" sz="1700" dirty="0" smtClean="0"/>
              <a:t> </a:t>
            </a:r>
            <a:r>
              <a:rPr lang="de-AT" sz="1700" dirty="0" err="1" smtClean="0"/>
              <a:t>for</a:t>
            </a:r>
            <a:r>
              <a:rPr lang="de-AT" sz="1700" dirty="0" smtClean="0"/>
              <a:t> a </a:t>
            </a:r>
            <a:r>
              <a:rPr lang="de-AT" sz="1700" dirty="0" err="1" smtClean="0"/>
              <a:t>secretariate</a:t>
            </a:r>
            <a:r>
              <a:rPr lang="de-AT" sz="1700" dirty="0" smtClean="0"/>
              <a:t> </a:t>
            </a:r>
            <a:r>
              <a:rPr lang="de-AT" sz="1700" dirty="0" err="1" smtClean="0"/>
              <a:t>and</a:t>
            </a:r>
            <a:r>
              <a:rPr lang="de-AT" sz="1700" dirty="0" smtClean="0"/>
              <a:t> </a:t>
            </a:r>
            <a:r>
              <a:rPr lang="de-AT" sz="1700" dirty="0" err="1" smtClean="0"/>
              <a:t>networking</a:t>
            </a:r>
            <a:r>
              <a:rPr lang="de-AT" sz="1700" dirty="0" smtClean="0"/>
              <a:t> </a:t>
            </a:r>
            <a:r>
              <a:rPr lang="de-AT" sz="1700" dirty="0" err="1" smtClean="0"/>
              <a:t>activities</a:t>
            </a:r>
            <a:r>
              <a:rPr lang="de-AT" sz="1700" dirty="0" smtClean="0"/>
              <a:t> on national </a:t>
            </a:r>
            <a:r>
              <a:rPr lang="de-AT" sz="1700" dirty="0" err="1" smtClean="0"/>
              <a:t>level</a:t>
            </a:r>
            <a:r>
              <a:rPr lang="de-AT" sz="1700" dirty="0" smtClean="0"/>
              <a:t>.</a:t>
            </a:r>
          </a:p>
          <a:p>
            <a:r>
              <a:rPr lang="de-AT" sz="1700" dirty="0" smtClean="0"/>
              <a:t>Plus </a:t>
            </a:r>
            <a:r>
              <a:rPr lang="de-AT" sz="1700" dirty="0" err="1" smtClean="0"/>
              <a:t>and</a:t>
            </a:r>
            <a:r>
              <a:rPr lang="de-AT" sz="1700" dirty="0" smtClean="0"/>
              <a:t> </a:t>
            </a:r>
            <a:r>
              <a:rPr lang="de-AT" sz="1700" dirty="0" err="1" smtClean="0"/>
              <a:t>minuses</a:t>
            </a:r>
            <a:r>
              <a:rPr lang="de-AT" sz="1700" dirty="0" smtClean="0"/>
              <a:t>: </a:t>
            </a:r>
            <a:r>
              <a:rPr lang="de-AT" sz="1700" dirty="0" err="1" smtClean="0"/>
              <a:t>one-stop</a:t>
            </a:r>
            <a:r>
              <a:rPr lang="de-AT" sz="1700" dirty="0" smtClean="0"/>
              <a:t> </a:t>
            </a:r>
            <a:r>
              <a:rPr lang="de-AT" sz="1700" dirty="0" err="1" smtClean="0"/>
              <a:t>contact</a:t>
            </a:r>
            <a:r>
              <a:rPr lang="de-AT" sz="1700" dirty="0" smtClean="0"/>
              <a:t> </a:t>
            </a:r>
            <a:r>
              <a:rPr lang="de-AT" sz="1700" dirty="0" err="1" smtClean="0"/>
              <a:t>for</a:t>
            </a:r>
            <a:r>
              <a:rPr lang="de-AT" sz="1700" dirty="0" smtClean="0"/>
              <a:t> </a:t>
            </a:r>
            <a:r>
              <a:rPr lang="de-AT" sz="1700" dirty="0" err="1" smtClean="0"/>
              <a:t>the</a:t>
            </a:r>
            <a:r>
              <a:rPr lang="de-AT" sz="1700" dirty="0" smtClean="0"/>
              <a:t> Austrian </a:t>
            </a:r>
            <a:r>
              <a:rPr lang="de-AT" sz="1700" dirty="0" err="1" smtClean="0"/>
              <a:t>Personalised</a:t>
            </a:r>
            <a:r>
              <a:rPr lang="de-AT" sz="1700" dirty="0" smtClean="0"/>
              <a:t> </a:t>
            </a:r>
            <a:r>
              <a:rPr lang="de-AT" sz="1700" dirty="0" err="1" smtClean="0"/>
              <a:t>Medicine</a:t>
            </a:r>
            <a:r>
              <a:rPr lang="de-AT" sz="1700" dirty="0" smtClean="0"/>
              <a:t> Stakeholder Community; high </a:t>
            </a:r>
            <a:r>
              <a:rPr lang="de-AT" sz="1700" dirty="0" err="1" smtClean="0"/>
              <a:t>dependence</a:t>
            </a:r>
            <a:r>
              <a:rPr lang="de-AT" sz="1700" dirty="0" smtClean="0"/>
              <a:t> on in </a:t>
            </a:r>
            <a:r>
              <a:rPr lang="de-AT" sz="1700" dirty="0" err="1" smtClean="0"/>
              <a:t>kind</a:t>
            </a:r>
            <a:r>
              <a:rPr lang="de-AT" sz="1700" dirty="0" smtClean="0"/>
              <a:t> </a:t>
            </a:r>
            <a:r>
              <a:rPr lang="de-AT" sz="1700" dirty="0" err="1" smtClean="0"/>
              <a:t>contributions</a:t>
            </a:r>
            <a:endParaRPr lang="de-AT" sz="17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43728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636674"/>
            <a:ext cx="7978525" cy="432000"/>
          </a:xfrm>
        </p:spPr>
        <p:txBody>
          <a:bodyPr/>
          <a:lstStyle/>
          <a:p>
            <a:r>
              <a:rPr lang="de-AT" dirty="0" smtClean="0"/>
              <a:t>National Advisory Boards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Mirror</a:t>
            </a:r>
            <a:r>
              <a:rPr lang="de-AT" dirty="0" smtClean="0"/>
              <a:t> </a:t>
            </a:r>
            <a:r>
              <a:rPr lang="de-AT" dirty="0" err="1" smtClean="0"/>
              <a:t>Platforms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539499" y="1068674"/>
            <a:ext cx="8340550" cy="407482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AT" sz="1600" dirty="0" smtClean="0"/>
              <a:t>Key </a:t>
            </a:r>
            <a:r>
              <a:rPr lang="de-AT" sz="1600" dirty="0" err="1" smtClean="0"/>
              <a:t>driver</a:t>
            </a:r>
            <a:r>
              <a:rPr lang="de-AT" sz="1600" dirty="0" smtClean="0"/>
              <a:t>: </a:t>
            </a:r>
            <a:r>
              <a:rPr lang="de-AT" sz="1600" dirty="0" err="1" smtClean="0"/>
              <a:t>mainly</a:t>
            </a:r>
            <a:r>
              <a:rPr lang="de-AT" sz="1600" dirty="0" smtClean="0"/>
              <a:t> Austrian </a:t>
            </a:r>
            <a:r>
              <a:rPr lang="de-AT" sz="1600" dirty="0" err="1" smtClean="0"/>
              <a:t>Ministry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Health </a:t>
            </a:r>
            <a:r>
              <a:rPr lang="de-AT" sz="1600" dirty="0" err="1" smtClean="0"/>
              <a:t>and</a:t>
            </a:r>
            <a:r>
              <a:rPr lang="de-AT" sz="1600" dirty="0" smtClean="0"/>
              <a:t> </a:t>
            </a:r>
            <a:r>
              <a:rPr lang="de-AT" sz="1600" dirty="0" err="1" smtClean="0"/>
              <a:t>health</a:t>
            </a:r>
            <a:r>
              <a:rPr lang="de-AT" sz="1600" dirty="0" smtClean="0"/>
              <a:t> care </a:t>
            </a:r>
            <a:r>
              <a:rPr lang="de-AT" sz="1600" dirty="0" err="1" smtClean="0"/>
              <a:t>system</a:t>
            </a:r>
            <a:r>
              <a:rPr lang="de-AT" sz="1600" dirty="0" smtClean="0"/>
              <a:t>, </a:t>
            </a:r>
            <a:r>
              <a:rPr lang="de-AT" sz="1600" dirty="0" err="1" smtClean="0"/>
              <a:t>except</a:t>
            </a:r>
            <a:r>
              <a:rPr lang="de-AT" sz="1600" dirty="0" smtClean="0"/>
              <a:t> THCS</a:t>
            </a:r>
            <a:r>
              <a:rPr lang="de-AT" sz="1600" dirty="0" smtClean="0"/>
              <a:t> </a:t>
            </a:r>
            <a:endParaRPr lang="de-AT" sz="1600" dirty="0"/>
          </a:p>
          <a:p>
            <a:pPr>
              <a:spcAft>
                <a:spcPts val="600"/>
              </a:spcAft>
            </a:pPr>
            <a:r>
              <a:rPr lang="de-AT" sz="1600" dirty="0" err="1" smtClean="0"/>
              <a:t>Examples</a:t>
            </a:r>
            <a:r>
              <a:rPr lang="de-AT" sz="1600" dirty="0" smtClean="0"/>
              <a:t>: National </a:t>
            </a:r>
            <a:r>
              <a:rPr lang="de-AT" sz="1600" dirty="0"/>
              <a:t>Advisory Board </a:t>
            </a:r>
            <a:r>
              <a:rPr lang="de-AT" sz="1600" dirty="0" err="1"/>
              <a:t>for</a:t>
            </a:r>
            <a:r>
              <a:rPr lang="de-AT" sz="1600" dirty="0"/>
              <a:t> Rare </a:t>
            </a:r>
            <a:r>
              <a:rPr lang="de-AT" sz="1600" dirty="0" err="1"/>
              <a:t>Diseases</a:t>
            </a:r>
            <a:r>
              <a:rPr lang="de-AT" sz="1600" dirty="0"/>
              <a:t>; National Advisory Board </a:t>
            </a:r>
            <a:r>
              <a:rPr lang="de-AT" sz="1600" dirty="0" err="1"/>
              <a:t>for</a:t>
            </a:r>
            <a:r>
              <a:rPr lang="de-AT" sz="1600" dirty="0"/>
              <a:t> </a:t>
            </a:r>
            <a:r>
              <a:rPr lang="de-AT" sz="1600" dirty="0" err="1"/>
              <a:t>Antimicrobial</a:t>
            </a:r>
            <a:r>
              <a:rPr lang="de-AT" sz="1600" dirty="0"/>
              <a:t> Resistance; National </a:t>
            </a:r>
            <a:r>
              <a:rPr lang="de-AT" sz="1600" dirty="0" err="1"/>
              <a:t>Mirror</a:t>
            </a:r>
            <a:r>
              <a:rPr lang="de-AT" sz="1600" dirty="0"/>
              <a:t> </a:t>
            </a:r>
            <a:r>
              <a:rPr lang="de-AT" sz="1600" dirty="0" err="1"/>
              <a:t>Platform</a:t>
            </a:r>
            <a:r>
              <a:rPr lang="de-AT" sz="1600" dirty="0"/>
              <a:t> THCS</a:t>
            </a:r>
          </a:p>
          <a:p>
            <a:pPr>
              <a:spcAft>
                <a:spcPts val="600"/>
              </a:spcAft>
            </a:pPr>
            <a:r>
              <a:rPr lang="de-AT" sz="1600" dirty="0" err="1" smtClean="0"/>
              <a:t>Aim</a:t>
            </a:r>
            <a:r>
              <a:rPr lang="de-AT" sz="1600" dirty="0" smtClean="0"/>
              <a:t>: </a:t>
            </a:r>
            <a:r>
              <a:rPr lang="de-AT" sz="1600" dirty="0" err="1" smtClean="0"/>
              <a:t>to</a:t>
            </a:r>
            <a:r>
              <a:rPr lang="de-AT" sz="1600" dirty="0" smtClean="0"/>
              <a:t> </a:t>
            </a:r>
            <a:r>
              <a:rPr lang="de-AT" sz="1600" dirty="0" err="1" smtClean="0"/>
              <a:t>improve</a:t>
            </a:r>
            <a:r>
              <a:rPr lang="de-AT" sz="1600" dirty="0" smtClean="0"/>
              <a:t> </a:t>
            </a:r>
            <a:r>
              <a:rPr lang="de-AT" sz="1600" dirty="0" err="1" smtClean="0"/>
              <a:t>health</a:t>
            </a:r>
            <a:r>
              <a:rPr lang="de-AT" sz="1600" dirty="0" smtClean="0"/>
              <a:t> care </a:t>
            </a:r>
            <a:r>
              <a:rPr lang="de-AT" sz="1600" dirty="0" err="1" smtClean="0"/>
              <a:t>or</a:t>
            </a:r>
            <a:r>
              <a:rPr lang="de-AT" sz="1600" dirty="0" smtClean="0"/>
              <a:t> </a:t>
            </a:r>
            <a:r>
              <a:rPr lang="de-AT" sz="1600" dirty="0" err="1" smtClean="0"/>
              <a:t>health</a:t>
            </a:r>
            <a:r>
              <a:rPr lang="de-AT" sz="1600" dirty="0" smtClean="0"/>
              <a:t> care </a:t>
            </a:r>
            <a:r>
              <a:rPr lang="de-AT" sz="1600" dirty="0" err="1" smtClean="0"/>
              <a:t>system</a:t>
            </a:r>
            <a:r>
              <a:rPr lang="de-AT" sz="1600" dirty="0" smtClean="0"/>
              <a:t> in </a:t>
            </a:r>
            <a:r>
              <a:rPr lang="de-AT" sz="1600" dirty="0" err="1" smtClean="0"/>
              <a:t>specific</a:t>
            </a:r>
            <a:r>
              <a:rPr lang="de-AT" sz="1600" dirty="0" smtClean="0"/>
              <a:t> </a:t>
            </a:r>
            <a:r>
              <a:rPr lang="de-AT" sz="1600" dirty="0" err="1" smtClean="0"/>
              <a:t>areas</a:t>
            </a:r>
            <a:r>
              <a:rPr lang="de-AT" sz="16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de-AT" sz="1600" dirty="0" err="1" smtClean="0"/>
              <a:t>Interdisciplinary</a:t>
            </a:r>
            <a:r>
              <a:rPr lang="de-AT" sz="1600" dirty="0" smtClean="0"/>
              <a:t> Boards: </a:t>
            </a:r>
            <a:r>
              <a:rPr lang="de-AT" sz="1600" dirty="0" err="1" smtClean="0"/>
              <a:t>members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health</a:t>
            </a:r>
            <a:r>
              <a:rPr lang="de-AT" sz="1600" dirty="0" smtClean="0"/>
              <a:t> </a:t>
            </a:r>
            <a:r>
              <a:rPr lang="de-AT" sz="1600" dirty="0" err="1" smtClean="0"/>
              <a:t>and</a:t>
            </a:r>
            <a:r>
              <a:rPr lang="de-AT" sz="1600" dirty="0" smtClean="0"/>
              <a:t> </a:t>
            </a:r>
            <a:r>
              <a:rPr lang="de-AT" sz="1600" dirty="0" err="1" smtClean="0"/>
              <a:t>research</a:t>
            </a:r>
            <a:r>
              <a:rPr lang="de-AT" sz="1600" dirty="0" smtClean="0"/>
              <a:t> </a:t>
            </a:r>
            <a:r>
              <a:rPr lang="de-AT" sz="1600" dirty="0" err="1" smtClean="0"/>
              <a:t>ministries</a:t>
            </a:r>
            <a:r>
              <a:rPr lang="de-AT" sz="1600" dirty="0" smtClean="0"/>
              <a:t>, national </a:t>
            </a:r>
            <a:r>
              <a:rPr lang="de-AT" sz="1600" dirty="0" err="1" smtClean="0"/>
              <a:t>health</a:t>
            </a:r>
            <a:r>
              <a:rPr lang="de-AT" sz="1600" dirty="0" smtClean="0"/>
              <a:t> </a:t>
            </a:r>
            <a:r>
              <a:rPr lang="de-AT" sz="1600" dirty="0" err="1" smtClean="0"/>
              <a:t>and</a:t>
            </a:r>
            <a:r>
              <a:rPr lang="de-AT" sz="1600" dirty="0" smtClean="0"/>
              <a:t> </a:t>
            </a:r>
            <a:r>
              <a:rPr lang="de-AT" sz="1600" dirty="0" err="1" smtClean="0"/>
              <a:t>research</a:t>
            </a:r>
            <a:r>
              <a:rPr lang="de-AT" sz="1600" dirty="0" smtClean="0"/>
              <a:t> </a:t>
            </a:r>
            <a:r>
              <a:rPr lang="de-AT" sz="1600" dirty="0" err="1" smtClean="0"/>
              <a:t>funding</a:t>
            </a:r>
            <a:r>
              <a:rPr lang="de-AT" sz="1600" dirty="0" smtClean="0"/>
              <a:t> </a:t>
            </a:r>
            <a:r>
              <a:rPr lang="de-AT" sz="1600" dirty="0" err="1" smtClean="0"/>
              <a:t>agencies</a:t>
            </a:r>
            <a:r>
              <a:rPr lang="de-AT" sz="1600" dirty="0" smtClean="0"/>
              <a:t>, </a:t>
            </a:r>
            <a:r>
              <a:rPr lang="de-AT" sz="1600" dirty="0" err="1" smtClean="0"/>
              <a:t>clinicians</a:t>
            </a:r>
            <a:r>
              <a:rPr lang="de-AT" sz="1600" dirty="0" smtClean="0"/>
              <a:t>, </a:t>
            </a:r>
            <a:r>
              <a:rPr lang="de-AT" sz="1600" dirty="0" err="1" smtClean="0"/>
              <a:t>researchers</a:t>
            </a:r>
            <a:r>
              <a:rPr lang="de-AT" sz="1600" dirty="0" smtClean="0"/>
              <a:t>, </a:t>
            </a:r>
            <a:r>
              <a:rPr lang="de-AT" sz="1600" dirty="0" err="1" smtClean="0"/>
              <a:t>patient</a:t>
            </a:r>
            <a:r>
              <a:rPr lang="de-AT" sz="1600" dirty="0" smtClean="0"/>
              <a:t> </a:t>
            </a:r>
            <a:r>
              <a:rPr lang="de-AT" sz="1600" dirty="0" err="1" smtClean="0"/>
              <a:t>organisations</a:t>
            </a:r>
            <a:r>
              <a:rPr lang="de-AT" sz="1600" dirty="0" smtClean="0"/>
              <a:t>, </a:t>
            </a:r>
            <a:r>
              <a:rPr lang="de-AT" sz="1600" dirty="0" err="1" smtClean="0"/>
              <a:t>health</a:t>
            </a:r>
            <a:r>
              <a:rPr lang="de-AT" sz="1600" dirty="0" smtClean="0"/>
              <a:t> care </a:t>
            </a:r>
            <a:r>
              <a:rPr lang="de-AT" sz="1600" dirty="0" err="1" smtClean="0"/>
              <a:t>providers</a:t>
            </a:r>
            <a:r>
              <a:rPr lang="de-AT" sz="1600" dirty="0" smtClean="0"/>
              <a:t>, </a:t>
            </a:r>
            <a:r>
              <a:rPr lang="de-AT" sz="1600" dirty="0" err="1" smtClean="0"/>
              <a:t>social</a:t>
            </a:r>
            <a:r>
              <a:rPr lang="de-AT" sz="1600" dirty="0" smtClean="0"/>
              <a:t> </a:t>
            </a:r>
            <a:r>
              <a:rPr lang="de-AT" sz="1600" dirty="0" err="1" smtClean="0"/>
              <a:t>securities</a:t>
            </a:r>
            <a:r>
              <a:rPr lang="de-AT" sz="1600" dirty="0" smtClean="0"/>
              <a:t>, </a:t>
            </a:r>
            <a:r>
              <a:rPr lang="de-AT" sz="1600" dirty="0" err="1" smtClean="0"/>
              <a:t>industry</a:t>
            </a:r>
            <a:r>
              <a:rPr lang="de-AT" sz="1600" dirty="0" smtClean="0"/>
              <a:t>, etc.</a:t>
            </a:r>
          </a:p>
          <a:p>
            <a:pPr>
              <a:spcAft>
                <a:spcPts val="600"/>
              </a:spcAft>
            </a:pPr>
            <a:r>
              <a:rPr lang="de-AT" sz="1600" dirty="0" smtClean="0"/>
              <a:t>Main </a:t>
            </a:r>
            <a:r>
              <a:rPr lang="de-AT" sz="1600" dirty="0" err="1" smtClean="0"/>
              <a:t>activity</a:t>
            </a:r>
            <a:r>
              <a:rPr lang="de-AT" sz="1600" dirty="0" smtClean="0"/>
              <a:t>: </a:t>
            </a:r>
            <a:r>
              <a:rPr lang="de-AT" sz="1600" dirty="0" err="1" smtClean="0"/>
              <a:t>development</a:t>
            </a:r>
            <a:r>
              <a:rPr lang="de-AT" sz="1600" dirty="0" smtClean="0"/>
              <a:t> </a:t>
            </a:r>
            <a:r>
              <a:rPr lang="de-AT" sz="1600" dirty="0" err="1"/>
              <a:t>and</a:t>
            </a:r>
            <a:r>
              <a:rPr lang="de-AT" sz="1600" dirty="0"/>
              <a:t> </a:t>
            </a:r>
            <a:r>
              <a:rPr lang="de-AT" sz="1600" dirty="0" err="1"/>
              <a:t>implementation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national </a:t>
            </a:r>
            <a:r>
              <a:rPr lang="de-AT" sz="1600" dirty="0" err="1"/>
              <a:t>action</a:t>
            </a:r>
            <a:r>
              <a:rPr lang="de-AT" sz="1600" dirty="0"/>
              <a:t> </a:t>
            </a:r>
            <a:r>
              <a:rPr lang="de-AT" sz="1600" dirty="0" err="1"/>
              <a:t>plans</a:t>
            </a:r>
            <a:r>
              <a:rPr lang="de-AT" sz="1600" dirty="0"/>
              <a:t> (</a:t>
            </a:r>
            <a:r>
              <a:rPr lang="de-AT" sz="1600" dirty="0" err="1"/>
              <a:t>usually</a:t>
            </a:r>
            <a:r>
              <a:rPr lang="de-AT" sz="1600" dirty="0"/>
              <a:t> strong </a:t>
            </a:r>
            <a:r>
              <a:rPr lang="de-AT" sz="1600" dirty="0" err="1"/>
              <a:t>cross</a:t>
            </a:r>
            <a:r>
              <a:rPr lang="de-AT" sz="1600" dirty="0"/>
              <a:t> </a:t>
            </a:r>
            <a:r>
              <a:rPr lang="de-AT" sz="1600" dirty="0" err="1"/>
              <a:t>reference</a:t>
            </a:r>
            <a:r>
              <a:rPr lang="de-AT" sz="1600" dirty="0"/>
              <a:t> </a:t>
            </a:r>
            <a:r>
              <a:rPr lang="de-AT" sz="1600" dirty="0" err="1"/>
              <a:t>to</a:t>
            </a:r>
            <a:r>
              <a:rPr lang="de-AT" sz="1600" dirty="0"/>
              <a:t> European </a:t>
            </a:r>
            <a:r>
              <a:rPr lang="de-AT" sz="1600" dirty="0" err="1"/>
              <a:t>measures</a:t>
            </a:r>
            <a:r>
              <a:rPr lang="de-AT" sz="1600" dirty="0"/>
              <a:t>, </a:t>
            </a:r>
            <a:r>
              <a:rPr lang="de-AT" sz="1600" dirty="0" smtClean="0"/>
              <a:t>but </a:t>
            </a:r>
            <a:r>
              <a:rPr lang="de-AT" sz="1600" dirty="0" err="1" smtClean="0"/>
              <a:t>with</a:t>
            </a:r>
            <a:r>
              <a:rPr lang="de-AT" sz="1600" dirty="0" smtClean="0"/>
              <a:t> a </a:t>
            </a:r>
            <a:r>
              <a:rPr lang="de-AT" sz="1600" dirty="0" err="1" smtClean="0"/>
              <a:t>focus</a:t>
            </a:r>
            <a:r>
              <a:rPr lang="de-AT" sz="1600" dirty="0" smtClean="0"/>
              <a:t> </a:t>
            </a:r>
            <a:r>
              <a:rPr lang="de-AT" sz="1600" dirty="0"/>
              <a:t>on </a:t>
            </a:r>
            <a:r>
              <a:rPr lang="de-AT" sz="1600" dirty="0" err="1"/>
              <a:t>health</a:t>
            </a:r>
            <a:r>
              <a:rPr lang="de-AT" sz="1600" dirty="0"/>
              <a:t> </a:t>
            </a:r>
            <a:r>
              <a:rPr lang="de-AT" sz="1600" dirty="0" smtClean="0"/>
              <a:t>care </a:t>
            </a:r>
            <a:r>
              <a:rPr lang="de-AT" sz="1600" dirty="0" err="1" smtClean="0"/>
              <a:t>and</a:t>
            </a:r>
            <a:r>
              <a:rPr lang="de-AT" sz="1600" dirty="0" smtClean="0"/>
              <a:t> minor on </a:t>
            </a:r>
            <a:r>
              <a:rPr lang="de-AT" sz="1600" dirty="0" err="1" smtClean="0"/>
              <a:t>research</a:t>
            </a:r>
            <a:r>
              <a:rPr lang="de-AT" sz="1600" dirty="0" smtClean="0"/>
              <a:t> </a:t>
            </a:r>
            <a:r>
              <a:rPr lang="de-AT" sz="1600" dirty="0" err="1" smtClean="0"/>
              <a:t>and</a:t>
            </a:r>
            <a:r>
              <a:rPr lang="de-AT" sz="1600" dirty="0" smtClean="0"/>
              <a:t> </a:t>
            </a:r>
            <a:r>
              <a:rPr lang="de-AT" sz="1600" dirty="0" err="1" smtClean="0"/>
              <a:t>innovation</a:t>
            </a:r>
            <a:r>
              <a:rPr lang="de-AT" sz="1600" dirty="0" smtClean="0"/>
              <a:t>.)</a:t>
            </a:r>
          </a:p>
          <a:p>
            <a:pPr>
              <a:spcAft>
                <a:spcPts val="600"/>
              </a:spcAft>
            </a:pPr>
            <a:r>
              <a:rPr lang="de-AT" sz="1600" dirty="0" smtClean="0"/>
              <a:t>2 – 3 </a:t>
            </a:r>
            <a:r>
              <a:rPr lang="de-AT" sz="1600" dirty="0" err="1" smtClean="0"/>
              <a:t>meetings</a:t>
            </a:r>
            <a:r>
              <a:rPr lang="de-AT" sz="1600" dirty="0" smtClean="0"/>
              <a:t>/</a:t>
            </a:r>
            <a:r>
              <a:rPr lang="de-AT" sz="1600" dirty="0" err="1" smtClean="0"/>
              <a:t>year</a:t>
            </a:r>
            <a:r>
              <a:rPr lang="de-AT" sz="1600" dirty="0" smtClean="0"/>
              <a:t>; </a:t>
            </a:r>
            <a:r>
              <a:rPr lang="de-AT" sz="1600" dirty="0" err="1" smtClean="0"/>
              <a:t>opportunity</a:t>
            </a:r>
            <a:r>
              <a:rPr lang="de-AT" sz="1600" dirty="0" smtClean="0"/>
              <a:t> </a:t>
            </a:r>
            <a:r>
              <a:rPr lang="de-AT" sz="1600" dirty="0" err="1" smtClean="0"/>
              <a:t>to</a:t>
            </a:r>
            <a:r>
              <a:rPr lang="de-AT" sz="1600" dirty="0" smtClean="0"/>
              <a:t> </a:t>
            </a:r>
            <a:r>
              <a:rPr lang="de-AT" sz="1600" dirty="0" err="1" smtClean="0"/>
              <a:t>give</a:t>
            </a:r>
            <a:r>
              <a:rPr lang="de-AT" sz="1600" dirty="0" smtClean="0"/>
              <a:t> </a:t>
            </a:r>
            <a:r>
              <a:rPr lang="de-AT" sz="1600" dirty="0" err="1" smtClean="0"/>
              <a:t>updates</a:t>
            </a:r>
            <a:r>
              <a:rPr lang="de-AT" sz="1600" dirty="0" smtClean="0"/>
              <a:t> on </a:t>
            </a:r>
            <a:r>
              <a:rPr lang="de-AT" sz="1600" dirty="0" err="1" smtClean="0"/>
              <a:t>the</a:t>
            </a:r>
            <a:r>
              <a:rPr lang="de-AT" sz="1600" dirty="0" smtClean="0"/>
              <a:t> EPs.</a:t>
            </a:r>
          </a:p>
          <a:p>
            <a:pPr>
              <a:spcAft>
                <a:spcPts val="600"/>
              </a:spcAft>
            </a:pPr>
            <a:r>
              <a:rPr lang="de-AT" sz="1600" dirty="0" smtClean="0"/>
              <a:t>Plus </a:t>
            </a:r>
            <a:r>
              <a:rPr lang="de-AT" sz="1600" dirty="0" err="1" smtClean="0"/>
              <a:t>and</a:t>
            </a:r>
            <a:r>
              <a:rPr lang="de-AT" sz="1600" dirty="0" smtClean="0"/>
              <a:t> </a:t>
            </a:r>
            <a:r>
              <a:rPr lang="de-AT" sz="1600" dirty="0" err="1" smtClean="0"/>
              <a:t>minuses</a:t>
            </a:r>
            <a:r>
              <a:rPr lang="de-AT" sz="1600" dirty="0" smtClean="0"/>
              <a:t>: </a:t>
            </a:r>
            <a:r>
              <a:rPr lang="de-AT" sz="1600" dirty="0" err="1" smtClean="0"/>
              <a:t>one-stop</a:t>
            </a:r>
            <a:r>
              <a:rPr lang="de-AT" sz="1600" dirty="0" smtClean="0"/>
              <a:t> </a:t>
            </a:r>
            <a:r>
              <a:rPr lang="de-AT" sz="1600" dirty="0" err="1" smtClean="0"/>
              <a:t>contact</a:t>
            </a:r>
            <a:r>
              <a:rPr lang="de-AT" sz="1600" dirty="0" smtClean="0"/>
              <a:t> </a:t>
            </a:r>
            <a:r>
              <a:rPr lang="de-AT" sz="1600" dirty="0" err="1" smtClean="0"/>
              <a:t>to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</a:t>
            </a:r>
            <a:r>
              <a:rPr lang="de-AT" sz="1600" dirty="0" err="1" smtClean="0"/>
              <a:t>specific</a:t>
            </a:r>
            <a:r>
              <a:rPr lang="de-AT" sz="1600" dirty="0" smtClean="0"/>
              <a:t> </a:t>
            </a:r>
            <a:r>
              <a:rPr lang="de-AT" sz="1600" dirty="0" err="1" smtClean="0"/>
              <a:t>stakeholder</a:t>
            </a:r>
            <a:r>
              <a:rPr lang="de-AT" sz="1600" dirty="0" smtClean="0"/>
              <a:t> </a:t>
            </a:r>
            <a:r>
              <a:rPr lang="de-AT" sz="1600" dirty="0" err="1" smtClean="0"/>
              <a:t>communities</a:t>
            </a:r>
            <a:r>
              <a:rPr lang="de-AT" sz="1600" dirty="0" smtClean="0"/>
              <a:t>; </a:t>
            </a:r>
            <a:r>
              <a:rPr lang="de-AT" sz="1600" dirty="0" err="1" smtClean="0"/>
              <a:t>partnerships</a:t>
            </a:r>
            <a:r>
              <a:rPr lang="de-AT" sz="1600" dirty="0" smtClean="0"/>
              <a:t> </a:t>
            </a:r>
            <a:r>
              <a:rPr lang="de-AT" sz="1600" dirty="0" err="1" smtClean="0"/>
              <a:t>are</a:t>
            </a:r>
            <a:r>
              <a:rPr lang="de-AT" sz="1600" dirty="0" smtClean="0"/>
              <a:t> not </a:t>
            </a:r>
            <a:r>
              <a:rPr lang="de-AT" sz="1600" dirty="0" err="1" smtClean="0"/>
              <a:t>the</a:t>
            </a:r>
            <a:r>
              <a:rPr lang="de-AT" sz="1600" dirty="0" smtClean="0"/>
              <a:t> </a:t>
            </a:r>
            <a:r>
              <a:rPr lang="de-AT" sz="1600" dirty="0" err="1" smtClean="0"/>
              <a:t>major</a:t>
            </a:r>
            <a:r>
              <a:rPr lang="de-AT" sz="1600" dirty="0" smtClean="0"/>
              <a:t> </a:t>
            </a:r>
            <a:r>
              <a:rPr lang="de-AT" sz="1600" dirty="0" err="1" smtClean="0"/>
              <a:t>focus</a:t>
            </a:r>
            <a:r>
              <a:rPr lang="de-AT" sz="1600" dirty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these</a:t>
            </a:r>
            <a:r>
              <a:rPr lang="de-AT" sz="1600" dirty="0" smtClean="0"/>
              <a:t> </a:t>
            </a:r>
            <a:r>
              <a:rPr lang="de-AT" sz="1600" dirty="0" err="1" smtClean="0"/>
              <a:t>boards</a:t>
            </a:r>
            <a:r>
              <a:rPr lang="de-AT" sz="1600" dirty="0" smtClean="0"/>
              <a:t>, </a:t>
            </a:r>
            <a:r>
              <a:rPr lang="de-AT" sz="1600" dirty="0" err="1" smtClean="0"/>
              <a:t>except</a:t>
            </a:r>
            <a:r>
              <a:rPr lang="de-AT" sz="1600" dirty="0" smtClean="0"/>
              <a:t> </a:t>
            </a:r>
            <a:r>
              <a:rPr lang="de-AT" sz="1600" dirty="0" err="1" smtClean="0"/>
              <a:t>for</a:t>
            </a:r>
            <a:r>
              <a:rPr lang="de-AT" sz="1600" dirty="0" smtClean="0"/>
              <a:t> THCS.</a:t>
            </a:r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72071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556666"/>
            <a:ext cx="7978525" cy="432000"/>
          </a:xfrm>
        </p:spPr>
        <p:txBody>
          <a:bodyPr/>
          <a:lstStyle/>
          <a:p>
            <a:r>
              <a:rPr lang="de-AT" dirty="0" smtClean="0"/>
              <a:t>Summary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conclusion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539749" y="905874"/>
            <a:ext cx="7978776" cy="4237626"/>
          </a:xfrm>
        </p:spPr>
        <p:txBody>
          <a:bodyPr/>
          <a:lstStyle/>
          <a:p>
            <a:r>
              <a:rPr lang="de-AT" dirty="0" smtClean="0"/>
              <a:t>Health </a:t>
            </a:r>
            <a:r>
              <a:rPr lang="de-AT" dirty="0" err="1" smtClean="0"/>
              <a:t>research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very</a:t>
            </a:r>
            <a:r>
              <a:rPr lang="de-AT" dirty="0" smtClean="0"/>
              <a:t> </a:t>
            </a:r>
            <a:r>
              <a:rPr lang="de-AT" dirty="0" err="1" smtClean="0"/>
              <a:t>broad</a:t>
            </a:r>
            <a:r>
              <a:rPr lang="de-AT" dirty="0" smtClean="0"/>
              <a:t> </a:t>
            </a:r>
            <a:r>
              <a:rPr lang="de-AT" dirty="0" err="1" smtClean="0"/>
              <a:t>field</a:t>
            </a:r>
            <a:r>
              <a:rPr lang="de-AT" dirty="0" smtClean="0"/>
              <a:t>; </a:t>
            </a:r>
            <a:r>
              <a:rPr lang="de-AT" dirty="0" err="1"/>
              <a:t>f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  <a:r>
              <a:rPr lang="de-AT" dirty="0" err="1" smtClean="0"/>
              <a:t>coordination</a:t>
            </a:r>
            <a:r>
              <a:rPr lang="de-AT" dirty="0" smtClean="0"/>
              <a:t> on national </a:t>
            </a:r>
            <a:r>
              <a:rPr lang="de-AT" dirty="0" err="1" smtClean="0"/>
              <a:t>level</a:t>
            </a:r>
            <a:r>
              <a:rPr lang="de-AT" dirty="0" smtClean="0"/>
              <a:t>: </a:t>
            </a:r>
            <a:r>
              <a:rPr lang="de-AT" dirty="0" err="1" smtClean="0"/>
              <a:t>importance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address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specific</a:t>
            </a:r>
            <a:r>
              <a:rPr lang="de-AT" dirty="0" smtClean="0"/>
              <a:t> </a:t>
            </a:r>
            <a:r>
              <a:rPr lang="de-AT" dirty="0" err="1" smtClean="0"/>
              <a:t>communities</a:t>
            </a:r>
            <a:r>
              <a:rPr lang="de-AT" dirty="0" smtClean="0"/>
              <a:t>; a </a:t>
            </a:r>
            <a:r>
              <a:rPr lang="de-AT" dirty="0" err="1" smtClean="0"/>
              <a:t>one</a:t>
            </a:r>
            <a:r>
              <a:rPr lang="de-AT" dirty="0" smtClean="0"/>
              <a:t> </a:t>
            </a:r>
            <a:r>
              <a:rPr lang="de-AT" dirty="0" err="1" smtClean="0"/>
              <a:t>fits</a:t>
            </a:r>
            <a:r>
              <a:rPr lang="de-AT" dirty="0" smtClean="0"/>
              <a:t> all </a:t>
            </a:r>
            <a:r>
              <a:rPr lang="de-AT" dirty="0" err="1" smtClean="0"/>
              <a:t>modell</a:t>
            </a:r>
            <a:r>
              <a:rPr lang="de-AT" dirty="0" smtClean="0"/>
              <a:t> </a:t>
            </a:r>
            <a:r>
              <a:rPr lang="de-AT" dirty="0" err="1" smtClean="0"/>
              <a:t>would</a:t>
            </a:r>
            <a:r>
              <a:rPr lang="de-AT" dirty="0" smtClean="0"/>
              <a:t> not </a:t>
            </a:r>
            <a:r>
              <a:rPr lang="de-AT" dirty="0" err="1" smtClean="0"/>
              <a:t>work</a:t>
            </a:r>
            <a:r>
              <a:rPr lang="de-AT" dirty="0" smtClean="0"/>
              <a:t>.</a:t>
            </a:r>
          </a:p>
          <a:p>
            <a:r>
              <a:rPr lang="de-AT" dirty="0" smtClean="0"/>
              <a:t>Different </a:t>
            </a:r>
            <a:r>
              <a:rPr lang="de-AT" dirty="0" err="1" smtClean="0"/>
              <a:t>structures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European </a:t>
            </a:r>
            <a:r>
              <a:rPr lang="de-AT" dirty="0" err="1" smtClean="0"/>
              <a:t>Partnerships</a:t>
            </a:r>
            <a:r>
              <a:rPr lang="de-AT" dirty="0" smtClean="0"/>
              <a:t> </a:t>
            </a:r>
            <a:r>
              <a:rPr lang="de-AT" dirty="0" err="1" smtClean="0"/>
              <a:t>determine</a:t>
            </a:r>
            <a:r>
              <a:rPr lang="de-AT" dirty="0" smtClean="0"/>
              <a:t> also different </a:t>
            </a:r>
            <a:r>
              <a:rPr lang="de-AT" dirty="0" err="1" smtClean="0"/>
              <a:t>approaches</a:t>
            </a:r>
            <a:r>
              <a:rPr lang="de-AT" dirty="0" smtClean="0"/>
              <a:t> on national </a:t>
            </a:r>
            <a:r>
              <a:rPr lang="de-AT" dirty="0" err="1" smtClean="0"/>
              <a:t>level</a:t>
            </a:r>
            <a:r>
              <a:rPr lang="de-AT" dirty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focus</a:t>
            </a:r>
            <a:r>
              <a:rPr lang="de-AT" dirty="0" smtClean="0"/>
              <a:t> on </a:t>
            </a:r>
            <a:r>
              <a:rPr lang="de-AT" dirty="0" err="1" smtClean="0"/>
              <a:t>funding</a:t>
            </a:r>
            <a:r>
              <a:rPr lang="de-AT" dirty="0" smtClean="0"/>
              <a:t> </a:t>
            </a:r>
            <a:r>
              <a:rPr lang="de-AT" dirty="0" err="1" smtClean="0"/>
              <a:t>mechanisms</a:t>
            </a:r>
            <a:r>
              <a:rPr lang="de-AT" dirty="0" smtClean="0"/>
              <a:t> vs. integrative </a:t>
            </a:r>
            <a:r>
              <a:rPr lang="de-AT" dirty="0" err="1" smtClean="0"/>
              <a:t>activities</a:t>
            </a:r>
            <a:r>
              <a:rPr lang="de-AT" dirty="0" smtClean="0"/>
              <a:t>).</a:t>
            </a:r>
          </a:p>
          <a:p>
            <a:r>
              <a:rPr lang="de-AT" dirty="0" err="1" smtClean="0"/>
              <a:t>Success</a:t>
            </a:r>
            <a:r>
              <a:rPr lang="de-AT" dirty="0" smtClean="0"/>
              <a:t> in </a:t>
            </a:r>
            <a:r>
              <a:rPr lang="de-AT" dirty="0" err="1" smtClean="0"/>
              <a:t>setting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national </a:t>
            </a:r>
            <a:r>
              <a:rPr lang="de-AT" dirty="0" err="1" smtClean="0"/>
              <a:t>coordination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6 out </a:t>
            </a:r>
            <a:r>
              <a:rPr lang="de-AT" dirty="0" err="1" smtClean="0"/>
              <a:t>of</a:t>
            </a:r>
            <a:r>
              <a:rPr lang="de-AT" dirty="0" smtClean="0"/>
              <a:t> 7 </a:t>
            </a:r>
            <a:r>
              <a:rPr lang="de-AT" dirty="0" err="1" smtClean="0"/>
              <a:t>existing</a:t>
            </a:r>
            <a:r>
              <a:rPr lang="de-AT" dirty="0" smtClean="0"/>
              <a:t> EP in </a:t>
            </a:r>
            <a:r>
              <a:rPr lang="de-AT" dirty="0" err="1" smtClean="0"/>
              <a:t>health</a:t>
            </a:r>
            <a:r>
              <a:rPr lang="de-AT" dirty="0" smtClean="0"/>
              <a:t>.</a:t>
            </a:r>
          </a:p>
          <a:p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activities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national </a:t>
            </a:r>
            <a:r>
              <a:rPr lang="de-AT" dirty="0" err="1" smtClean="0"/>
              <a:t>networks</a:t>
            </a:r>
            <a:r>
              <a:rPr lang="de-AT" dirty="0" smtClean="0"/>
              <a:t>: </a:t>
            </a:r>
            <a:r>
              <a:rPr lang="de-AT" dirty="0" err="1" smtClean="0"/>
              <a:t>focus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on </a:t>
            </a:r>
            <a:r>
              <a:rPr lang="de-AT" dirty="0" err="1" smtClean="0"/>
              <a:t>networking</a:t>
            </a:r>
            <a:r>
              <a:rPr lang="de-AT" dirty="0" smtClean="0"/>
              <a:t>, </a:t>
            </a:r>
            <a:r>
              <a:rPr lang="de-AT" dirty="0" err="1" smtClean="0"/>
              <a:t>setting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research</a:t>
            </a:r>
            <a:r>
              <a:rPr lang="de-AT" dirty="0" smtClean="0"/>
              <a:t> </a:t>
            </a:r>
            <a:r>
              <a:rPr lang="de-AT" dirty="0" err="1" smtClean="0"/>
              <a:t>collaboration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information</a:t>
            </a:r>
            <a:r>
              <a:rPr lang="de-AT" dirty="0" smtClean="0"/>
              <a:t>; </a:t>
            </a:r>
            <a:r>
              <a:rPr lang="de-AT" dirty="0" err="1" smtClean="0"/>
              <a:t>less</a:t>
            </a:r>
            <a:r>
              <a:rPr lang="de-AT" dirty="0" smtClean="0"/>
              <a:t> </a:t>
            </a:r>
            <a:r>
              <a:rPr lang="de-AT" dirty="0" err="1" smtClean="0"/>
              <a:t>focus</a:t>
            </a:r>
            <a:r>
              <a:rPr lang="de-AT" dirty="0" smtClean="0"/>
              <a:t> on </a:t>
            </a:r>
            <a:r>
              <a:rPr lang="de-AT" dirty="0" err="1" smtClean="0"/>
              <a:t>enhancing</a:t>
            </a:r>
            <a:r>
              <a:rPr lang="de-AT" dirty="0" smtClean="0"/>
              <a:t> </a:t>
            </a:r>
            <a:r>
              <a:rPr lang="de-AT" dirty="0" err="1" smtClean="0"/>
              <a:t>impact</a:t>
            </a:r>
            <a:r>
              <a:rPr lang="de-AT" dirty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monitoring</a:t>
            </a:r>
            <a:endParaRPr lang="de-AT" dirty="0" smtClean="0"/>
          </a:p>
          <a:p>
            <a:r>
              <a:rPr lang="de-AT" dirty="0" smtClean="0"/>
              <a:t>Challenge: lack </a:t>
            </a:r>
            <a:r>
              <a:rPr lang="de-AT" dirty="0" err="1" smtClean="0"/>
              <a:t>of</a:t>
            </a:r>
            <a:r>
              <a:rPr lang="de-AT" dirty="0" smtClean="0"/>
              <a:t> human </a:t>
            </a:r>
            <a:r>
              <a:rPr lang="de-AT" dirty="0" err="1" smtClean="0"/>
              <a:t>ressources</a:t>
            </a:r>
            <a:r>
              <a:rPr lang="de-AT" dirty="0" smtClean="0"/>
              <a:t> on all </a:t>
            </a:r>
            <a:r>
              <a:rPr lang="de-AT" dirty="0" err="1" smtClean="0"/>
              <a:t>levels</a:t>
            </a:r>
            <a:r>
              <a:rPr lang="de-AT" dirty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health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research</a:t>
            </a:r>
            <a:r>
              <a:rPr lang="de-AT" dirty="0" smtClean="0"/>
              <a:t> </a:t>
            </a:r>
            <a:r>
              <a:rPr lang="de-AT" dirty="0" err="1" smtClean="0"/>
              <a:t>policy</a:t>
            </a:r>
            <a:r>
              <a:rPr lang="de-AT" dirty="0" smtClean="0"/>
              <a:t> </a:t>
            </a:r>
            <a:r>
              <a:rPr lang="de-AT" dirty="0" err="1" smtClean="0"/>
              <a:t>level</a:t>
            </a:r>
            <a:r>
              <a:rPr lang="de-AT" dirty="0" smtClean="0"/>
              <a:t>, </a:t>
            </a:r>
            <a:r>
              <a:rPr lang="de-AT" dirty="0" err="1" smtClean="0"/>
              <a:t>administration</a:t>
            </a:r>
            <a:r>
              <a:rPr lang="de-AT" dirty="0" smtClean="0"/>
              <a:t>, </a:t>
            </a:r>
            <a:r>
              <a:rPr lang="de-AT" dirty="0" err="1" smtClean="0"/>
              <a:t>research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health</a:t>
            </a:r>
            <a:r>
              <a:rPr lang="de-AT" dirty="0" smtClean="0"/>
              <a:t> care </a:t>
            </a:r>
            <a:r>
              <a:rPr lang="de-AT" dirty="0" err="1" smtClean="0"/>
              <a:t>stakeholder</a:t>
            </a:r>
            <a:r>
              <a:rPr lang="de-AT" dirty="0" smtClean="0"/>
              <a:t> </a:t>
            </a:r>
            <a:r>
              <a:rPr lang="de-AT" dirty="0" err="1" smtClean="0"/>
              <a:t>level</a:t>
            </a:r>
            <a:r>
              <a:rPr lang="de-AT" dirty="0" smtClean="0"/>
              <a:t>, etc.)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fullfill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strategic</a:t>
            </a:r>
            <a:r>
              <a:rPr lang="de-AT" dirty="0" smtClean="0"/>
              <a:t> </a:t>
            </a:r>
            <a:r>
              <a:rPr lang="de-AT" dirty="0" err="1" smtClean="0"/>
              <a:t>goals</a:t>
            </a:r>
            <a:r>
              <a:rPr lang="de-AT" dirty="0" smtClean="0"/>
              <a:t>. </a:t>
            </a:r>
            <a:endParaRPr lang="de-AT" dirty="0"/>
          </a:p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0245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Thank</a:t>
            </a:r>
            <a:r>
              <a:rPr lang="de-AT" dirty="0" smtClean="0"/>
              <a:t> </a:t>
            </a:r>
            <a:r>
              <a:rPr lang="de-AT" dirty="0" err="1" smtClean="0"/>
              <a:t>you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your</a:t>
            </a:r>
            <a:r>
              <a:rPr lang="de-AT" dirty="0" smtClean="0"/>
              <a:t> </a:t>
            </a:r>
            <a:r>
              <a:rPr lang="de-AT" dirty="0" err="1" smtClean="0"/>
              <a:t>attention</a:t>
            </a:r>
            <a:r>
              <a:rPr lang="de-AT" dirty="0" smtClean="0"/>
              <a:t>!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Hemma Bauer</a:t>
            </a:r>
            <a:endParaRPr lang="de-DE" dirty="0"/>
          </a:p>
          <a:p>
            <a:r>
              <a:rPr lang="de-DE" dirty="0" smtClean="0"/>
              <a:t>BMFWF – Head </a:t>
            </a:r>
            <a:r>
              <a:rPr lang="de-DE" dirty="0" err="1" smtClean="0"/>
              <a:t>of</a:t>
            </a:r>
            <a:r>
              <a:rPr lang="de-DE" dirty="0" smtClean="0"/>
              <a:t> Life Science Unit</a:t>
            </a:r>
            <a:endParaRPr lang="de-DE" dirty="0"/>
          </a:p>
          <a:p>
            <a:r>
              <a:rPr lang="de-DE" dirty="0">
                <a:hlinkClick r:id="rId2"/>
              </a:rPr>
              <a:t>h</a:t>
            </a:r>
            <a:r>
              <a:rPr lang="de-DE" dirty="0" smtClean="0">
                <a:hlinkClick r:id="rId2"/>
              </a:rPr>
              <a:t>emma.bauer</a:t>
            </a:r>
            <a:r>
              <a:rPr lang="de-DE" dirty="0" smtClean="0">
                <a:hlinkClick r:id="rId2"/>
              </a:rPr>
              <a:t>@bmfwf.gv.at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3408768"/>
      </p:ext>
    </p:extLst>
  </p:cSld>
  <p:clrMapOvr>
    <a:masterClrMapping/>
  </p:clrMapOvr>
</p:sld>
</file>

<file path=ppt/theme/theme1.xml><?xml version="1.0" encoding="utf-8"?>
<a:theme xmlns:a="http://schemas.openxmlformats.org/drawingml/2006/main" name="2-zeiliges-Logo">
  <a:themeElements>
    <a:clrScheme name="AT-2025-Farben-fin">
      <a:dk1>
        <a:srgbClr val="000000"/>
      </a:dk1>
      <a:lt1>
        <a:srgbClr val="EFF4F7"/>
      </a:lt1>
      <a:dk2>
        <a:srgbClr val="B92B06"/>
      </a:dk2>
      <a:lt2>
        <a:srgbClr val="FFFFFF"/>
      </a:lt2>
      <a:accent1>
        <a:srgbClr val="CA0237"/>
      </a:accent1>
      <a:accent2>
        <a:srgbClr val="0063A3"/>
      </a:accent2>
      <a:accent3>
        <a:srgbClr val="38713F"/>
      </a:accent3>
      <a:accent4>
        <a:srgbClr val="471D70"/>
      </a:accent4>
      <a:accent5>
        <a:srgbClr val="236B76"/>
      </a:accent5>
      <a:accent6>
        <a:srgbClr val="895A00"/>
      </a:accent6>
      <a:hlink>
        <a:srgbClr val="1C1C1C"/>
      </a:hlink>
      <a:folHlink>
        <a:srgbClr val="6363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MFWF-16x9 - DE" id="{3A4FBFB0-0794-4CDC-8B84-D468298DA33A}" vid="{FEFC3038-E450-4FD8-B5D2-91298EB5CB5C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06DECA5663C46A25228468530AF33" ma:contentTypeVersion="6" ma:contentTypeDescription="Een nieuw document maken." ma:contentTypeScope="" ma:versionID="98e8c672554b3da86944c9bd8e879c5b">
  <xsd:schema xmlns:xsd="http://www.w3.org/2001/XMLSchema" xmlns:xs="http://www.w3.org/2001/XMLSchema" xmlns:p="http://schemas.microsoft.com/office/2006/metadata/properties" xmlns:ns2="b4f06535-9e84-4b34-be76-e3d4f4c5c0a5" xmlns:ns3="6e4c1d7a-e683-4948-9734-36f99d5e1dd9" targetNamespace="http://schemas.microsoft.com/office/2006/metadata/properties" ma:root="true" ma:fieldsID="f5a68e32cc27dedce926bfed4ed4b242" ns2:_="" ns3:_="">
    <xsd:import namespace="b4f06535-9e84-4b34-be76-e3d4f4c5c0a5"/>
    <xsd:import namespace="6e4c1d7a-e683-4948-9734-36f99d5e1d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f06535-9e84-4b34-be76-e3d4f4c5c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c1d7a-e683-4948-9734-36f99d5e1dd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CD2B30-0977-4D15-B20D-14E99F6F8AA9}"/>
</file>

<file path=customXml/itemProps2.xml><?xml version="1.0" encoding="utf-8"?>
<ds:datastoreItem xmlns:ds="http://schemas.openxmlformats.org/officeDocument/2006/customXml" ds:itemID="{FDEB6676-02B7-4E99-8924-CD6BFE966E0E}"/>
</file>

<file path=customXml/itemProps3.xml><?xml version="1.0" encoding="utf-8"?>
<ds:datastoreItem xmlns:ds="http://schemas.openxmlformats.org/officeDocument/2006/customXml" ds:itemID="{395ADD1D-85EF-4682-87D6-9861E2CC21D2}"/>
</file>

<file path=docProps/app.xml><?xml version="1.0" encoding="utf-8"?>
<Properties xmlns="http://schemas.openxmlformats.org/officeDocument/2006/extended-properties" xmlns:vt="http://schemas.openxmlformats.org/officeDocument/2006/docPropsVTypes">
  <Template>02-1 BMFWF-16x9 - DE</Template>
  <TotalTime>0</TotalTime>
  <Words>763</Words>
  <Application>Microsoft Office PowerPoint</Application>
  <PresentationFormat>Bildschirmpräsentation (16:9)</PresentationFormat>
  <Paragraphs>63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Corbel</vt:lpstr>
      <vt:lpstr>Courier New</vt:lpstr>
      <vt:lpstr>Symbol</vt:lpstr>
      <vt:lpstr>Wingdings</vt:lpstr>
      <vt:lpstr>2-zeiliges-Logo</vt:lpstr>
      <vt:lpstr>National Coordination of EPs in the health  area in Austria</vt:lpstr>
      <vt:lpstr>Austrian Participation in co-funded EPs in Health</vt:lpstr>
      <vt:lpstr>Systematic Approach for EP on national level</vt:lpstr>
      <vt:lpstr>Implementation of National Hubs</vt:lpstr>
      <vt:lpstr>National mirror platforms with the aim of community building</vt:lpstr>
      <vt:lpstr>National Advisory Boards and Mirror Platforms</vt:lpstr>
      <vt:lpstr>Summary and conclusion</vt:lpstr>
      <vt:lpstr>Thank you for your attention!</vt:lpstr>
    </vt:vector>
  </TitlesOfParts>
  <Company>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Layout: Titelfolie-mit-Hintergrund</dc:title>
  <dc:creator>Hemma Bauer</dc:creator>
  <cp:lastModifiedBy>Hemma Bauer</cp:lastModifiedBy>
  <cp:revision>3</cp:revision>
  <cp:lastPrinted>2018-07-05T18:23:58Z</cp:lastPrinted>
  <dcterms:created xsi:type="dcterms:W3CDTF">2025-05-20T09:30:07Z</dcterms:created>
  <dcterms:modified xsi:type="dcterms:W3CDTF">2025-05-20T16:57:14Z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0x0101002EB06DECA5663C46A25228468530AF33</vt:lpwstr>
  </property>
</Properties>
</file>